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1572" r:id="rId5"/>
    <p:sldId id="1567" r:id="rId6"/>
    <p:sldId id="1549" r:id="rId7"/>
    <p:sldId id="1548" r:id="rId8"/>
    <p:sldId id="1551" r:id="rId9"/>
    <p:sldId id="1550" r:id="rId10"/>
    <p:sldId id="1540" r:id="rId11"/>
    <p:sldId id="1552" r:id="rId12"/>
    <p:sldId id="1564" r:id="rId13"/>
    <p:sldId id="256" r:id="rId14"/>
    <p:sldId id="1536" r:id="rId15"/>
    <p:sldId id="1537" r:id="rId16"/>
    <p:sldId id="1571" r:id="rId17"/>
    <p:sldId id="1562" r:id="rId18"/>
    <p:sldId id="1563" r:id="rId19"/>
    <p:sldId id="1570" r:id="rId20"/>
    <p:sldId id="1568" r:id="rId21"/>
    <p:sldId id="1561" r:id="rId22"/>
    <p:sldId id="1541" r:id="rId23"/>
    <p:sldId id="1553" r:id="rId24"/>
    <p:sldId id="1555" r:id="rId25"/>
    <p:sldId id="1556" r:id="rId26"/>
    <p:sldId id="1557" r:id="rId27"/>
    <p:sldId id="1573" r:id="rId28"/>
    <p:sldId id="1558" r:id="rId29"/>
    <p:sldId id="1559" r:id="rId30"/>
    <p:sldId id="1546" r:id="rId31"/>
    <p:sldId id="1545" r:id="rId32"/>
    <p:sldId id="1544" r:id="rId33"/>
    <p:sldId id="156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B71"/>
    <a:srgbClr val="4F7040"/>
    <a:srgbClr val="ED7D31"/>
    <a:srgbClr val="E2F0D9"/>
    <a:srgbClr val="8FB9BB"/>
    <a:srgbClr val="FBE5D6"/>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71260" autoAdjust="0"/>
  </p:normalViewPr>
  <p:slideViewPr>
    <p:cSldViewPr snapToGrid="0">
      <p:cViewPr varScale="1">
        <p:scale>
          <a:sx n="79" d="100"/>
          <a:sy n="79"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unor (Highland Pension Fund)" userId="499b3c22-1132-471e-93cf-3e5648a861a4" providerId="ADAL" clId="{44CF9FF2-E909-4FA1-AB87-6E8A52884246}"/>
    <pc:docChg chg="modSld">
      <pc:chgData name="Lindsay Junor (Highland Pension Fund)" userId="499b3c22-1132-471e-93cf-3e5648a861a4" providerId="ADAL" clId="{44CF9FF2-E909-4FA1-AB87-6E8A52884246}" dt="2025-08-13T14:59:41.389" v="105" actId="6549"/>
      <pc:docMkLst>
        <pc:docMk/>
      </pc:docMkLst>
      <pc:sldChg chg="modSp mod">
        <pc:chgData name="Lindsay Junor (Highland Pension Fund)" userId="499b3c22-1132-471e-93cf-3e5648a861a4" providerId="ADAL" clId="{44CF9FF2-E909-4FA1-AB87-6E8A52884246}" dt="2025-08-13T14:56:24.074" v="104" actId="20577"/>
        <pc:sldMkLst>
          <pc:docMk/>
          <pc:sldMk cId="3951167804" sldId="1569"/>
        </pc:sldMkLst>
        <pc:graphicFrameChg chg="modGraphic">
          <ac:chgData name="Lindsay Junor (Highland Pension Fund)" userId="499b3c22-1132-471e-93cf-3e5648a861a4" providerId="ADAL" clId="{44CF9FF2-E909-4FA1-AB87-6E8A52884246}" dt="2025-08-13T14:56:24.074" v="104" actId="20577"/>
          <ac:graphicFrameMkLst>
            <pc:docMk/>
            <pc:sldMk cId="3951167804" sldId="1569"/>
            <ac:graphicFrameMk id="4" creationId="{B6D99F9E-EF33-7315-1BC1-9BD11ECFDD5B}"/>
          </ac:graphicFrameMkLst>
        </pc:graphicFrameChg>
      </pc:sldChg>
      <pc:sldChg chg="modNotesTx">
        <pc:chgData name="Lindsay Junor (Highland Pension Fund)" userId="499b3c22-1132-471e-93cf-3e5648a861a4" providerId="ADAL" clId="{44CF9FF2-E909-4FA1-AB87-6E8A52884246}" dt="2025-08-13T14:59:41.389" v="105" actId="6549"/>
        <pc:sldMkLst>
          <pc:docMk/>
          <pc:sldMk cId="2538999852" sldId="15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BDEE1-A755-4277-9935-3AE8BED484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49B5A85-DB97-4A19-B98D-E3740669E671}">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gm:t>
    </dgm:pt>
    <dgm:pt modelId="{D56F7076-CD73-4CB3-90B8-791BDD6C628C}" type="parTrans" cxnId="{CA66D6CC-AB06-4DFD-8974-F343F9F97E1B}">
      <dgm:prSet/>
      <dgm:spPr/>
      <dgm:t>
        <a:bodyPr/>
        <a:lstStyle/>
        <a:p>
          <a:endParaRPr lang="en-GB"/>
        </a:p>
      </dgm:t>
    </dgm:pt>
    <dgm:pt modelId="{932BF306-8E40-4C45-B8D6-278732CF3FBA}" type="sibTrans" cxnId="{CA66D6CC-AB06-4DFD-8974-F343F9F97E1B}">
      <dgm:prSet/>
      <dgm:spPr/>
      <dgm:t>
        <a:bodyPr/>
        <a:lstStyle/>
        <a:p>
          <a:endParaRPr lang="en-GB"/>
        </a:p>
      </dgm:t>
    </dgm:pt>
    <dgm:pt modelId="{58928A89-7C58-47DD-BD04-D620C92E3EFD}">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gm:t>
    </dgm:pt>
    <dgm:pt modelId="{3D7C3123-60EB-4B5F-B1E4-F1CDE8A1E32D}" type="parTrans" cxnId="{FDB977FA-5BD5-4376-8291-663853D32772}">
      <dgm:prSet/>
      <dgm:spPr/>
      <dgm:t>
        <a:bodyPr/>
        <a:lstStyle/>
        <a:p>
          <a:endParaRPr lang="en-GB"/>
        </a:p>
      </dgm:t>
    </dgm:pt>
    <dgm:pt modelId="{1142013F-A8B2-4189-BD33-8965AFCA70FC}" type="sibTrans" cxnId="{FDB977FA-5BD5-4376-8291-663853D32772}">
      <dgm:prSet/>
      <dgm:spPr/>
      <dgm:t>
        <a:bodyPr/>
        <a:lstStyle/>
        <a:p>
          <a:endParaRPr lang="en-GB"/>
        </a:p>
      </dgm:t>
    </dgm:pt>
    <dgm:pt modelId="{33CC457C-1590-4C15-AA03-9C51270B4A70}">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gm:t>
    </dgm:pt>
    <dgm:pt modelId="{E6F8AF06-4AD1-4568-BDC1-A5901C34BA73}" type="parTrans" cxnId="{9A1DD2F6-54AB-4762-819E-8B30F8862A88}">
      <dgm:prSet/>
      <dgm:spPr/>
      <dgm:t>
        <a:bodyPr/>
        <a:lstStyle/>
        <a:p>
          <a:endParaRPr lang="en-GB"/>
        </a:p>
      </dgm:t>
    </dgm:pt>
    <dgm:pt modelId="{8DD7F055-33E8-4776-8BAF-A2349A67D3BB}" type="sibTrans" cxnId="{9A1DD2F6-54AB-4762-819E-8B30F8862A88}">
      <dgm:prSet/>
      <dgm:spPr/>
      <dgm:t>
        <a:bodyPr/>
        <a:lstStyle/>
        <a:p>
          <a:endParaRPr lang="en-GB"/>
        </a:p>
      </dgm:t>
    </dgm:pt>
    <dgm:pt modelId="{5FD7A55F-08AB-4A61-85B2-403E14C5ACFF}">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gm:t>
    </dgm:pt>
    <dgm:pt modelId="{3B776933-784F-4BB2-B346-8AAF6E840BD4}" type="parTrans" cxnId="{F2F50785-4860-4899-BB50-E1F18668D709}">
      <dgm:prSet/>
      <dgm:spPr/>
      <dgm:t>
        <a:bodyPr/>
        <a:lstStyle/>
        <a:p>
          <a:endParaRPr lang="en-GB"/>
        </a:p>
      </dgm:t>
    </dgm:pt>
    <dgm:pt modelId="{317F447B-5108-4EB0-A576-E50E69675962}" type="sibTrans" cxnId="{F2F50785-4860-4899-BB50-E1F18668D709}">
      <dgm:prSet/>
      <dgm:spPr/>
      <dgm:t>
        <a:bodyPr/>
        <a:lstStyle/>
        <a:p>
          <a:endParaRPr lang="en-GB"/>
        </a:p>
      </dgm:t>
    </dgm:pt>
    <dgm:pt modelId="{2A44F7CB-8DF4-4753-871C-345EE3D12D4D}">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gm:t>
    </dgm:pt>
    <dgm:pt modelId="{AD50A7E5-0D14-4E54-8AB3-D30058E67D88}" type="parTrans" cxnId="{07233D6A-50C8-4331-A1E3-17C041186115}">
      <dgm:prSet/>
      <dgm:spPr/>
      <dgm:t>
        <a:bodyPr/>
        <a:lstStyle/>
        <a:p>
          <a:endParaRPr lang="en-GB"/>
        </a:p>
      </dgm:t>
    </dgm:pt>
    <dgm:pt modelId="{2CDFA4DE-EFD1-4FEC-A41C-2025466869C3}" type="sibTrans" cxnId="{07233D6A-50C8-4331-A1E3-17C041186115}">
      <dgm:prSet/>
      <dgm:spPr/>
      <dgm:t>
        <a:bodyPr/>
        <a:lstStyle/>
        <a:p>
          <a:endParaRPr lang="en-GB"/>
        </a:p>
      </dgm:t>
    </dgm:pt>
    <dgm:pt modelId="{B4664E54-68FE-4559-BB44-A884267F21B5}">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gm:t>
    </dgm:pt>
    <dgm:pt modelId="{B6AE0190-FB4B-436C-9E49-162A7872D1B5}" type="parTrans" cxnId="{5A74D8D6-53F4-42F0-BD3E-DD0244D3EB1F}">
      <dgm:prSet/>
      <dgm:spPr/>
      <dgm:t>
        <a:bodyPr/>
        <a:lstStyle/>
        <a:p>
          <a:endParaRPr lang="en-GB"/>
        </a:p>
      </dgm:t>
    </dgm:pt>
    <dgm:pt modelId="{5572A749-DBAB-44B2-ACD4-A42D9696C910}" type="sibTrans" cxnId="{5A74D8D6-53F4-42F0-BD3E-DD0244D3EB1F}">
      <dgm:prSet/>
      <dgm:spPr/>
      <dgm:t>
        <a:bodyPr/>
        <a:lstStyle/>
        <a:p>
          <a:endParaRPr lang="en-GB"/>
        </a:p>
      </dgm:t>
    </dgm:pt>
    <dgm:pt modelId="{9DBEEAB2-B7C3-4107-968D-25C34C34E4E3}">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6D25288-A241-47FB-A2CB-1A1939DE4C67}" type="sibTrans" cxnId="{D3F7C9AE-7647-4CD9-86E3-967D76052FAF}">
      <dgm:prSet/>
      <dgm:spPr/>
      <dgm:t>
        <a:bodyPr/>
        <a:lstStyle/>
        <a:p>
          <a:endParaRPr lang="en-GB"/>
        </a:p>
      </dgm:t>
    </dgm:pt>
    <dgm:pt modelId="{C5FA2613-C757-4C86-869E-BF96F26F1042}" type="parTrans" cxnId="{D3F7C9AE-7647-4CD9-86E3-967D76052FAF}">
      <dgm:prSet/>
      <dgm:spPr/>
      <dgm:t>
        <a:bodyPr/>
        <a:lstStyle/>
        <a:p>
          <a:endParaRPr lang="en-GB"/>
        </a:p>
      </dgm:t>
    </dgm:pt>
    <dgm:pt modelId="{D7F9A8A8-ED1C-4538-A9F8-978B076C9157}">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E913DE9-485C-4F71-ACF1-80E661C8D2DC}" type="sibTrans" cxnId="{44613B21-1AC8-468B-8EA9-DD260A83BD4C}">
      <dgm:prSet/>
      <dgm:spPr/>
      <dgm:t>
        <a:bodyPr/>
        <a:lstStyle/>
        <a:p>
          <a:endParaRPr lang="en-GB"/>
        </a:p>
      </dgm:t>
    </dgm:pt>
    <dgm:pt modelId="{F24E21CD-EF65-4CB3-811E-E40971FA989E}" type="parTrans" cxnId="{44613B21-1AC8-468B-8EA9-DD260A83BD4C}">
      <dgm:prSet/>
      <dgm:spPr/>
      <dgm:t>
        <a:bodyPr/>
        <a:lstStyle/>
        <a:p>
          <a:endParaRPr lang="en-GB"/>
        </a:p>
      </dgm:t>
    </dgm:pt>
    <dgm:pt modelId="{6B2DB4D5-4093-4849-999E-B89DD0F32E4A}">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gm:t>
    </dgm:pt>
    <dgm:pt modelId="{C019E34E-191D-40F1-B62E-27D180900562}" type="sibTrans" cxnId="{4C0447E4-4621-4C92-94B1-C4EA2094F346}">
      <dgm:prSet/>
      <dgm:spPr/>
      <dgm:t>
        <a:bodyPr/>
        <a:lstStyle/>
        <a:p>
          <a:endParaRPr lang="en-GB"/>
        </a:p>
      </dgm:t>
    </dgm:pt>
    <dgm:pt modelId="{A7F5E9F5-8E85-4212-B78E-5AE7F5167C3E}" type="parTrans" cxnId="{4C0447E4-4621-4C92-94B1-C4EA2094F346}">
      <dgm:prSet/>
      <dgm:spPr/>
      <dgm:t>
        <a:bodyPr/>
        <a:lstStyle/>
        <a:p>
          <a:endParaRPr lang="en-GB"/>
        </a:p>
      </dgm:t>
    </dgm:pt>
    <dgm:pt modelId="{A9480810-397E-4193-BB0A-9E8BA718A4BA}" type="pres">
      <dgm:prSet presAssocID="{649BDEE1-A755-4277-9935-3AE8BED48465}" presName="Name0" presStyleCnt="0">
        <dgm:presLayoutVars>
          <dgm:chPref val="3"/>
          <dgm:dir/>
          <dgm:animLvl val="lvl"/>
          <dgm:resizeHandles/>
        </dgm:presLayoutVars>
      </dgm:prSet>
      <dgm:spPr/>
    </dgm:pt>
    <dgm:pt modelId="{08D07B19-1D86-4B04-A56F-480970E679EC}" type="pres">
      <dgm:prSet presAssocID="{849B5A85-DB97-4A19-B98D-E3740669E671}" presName="horFlow" presStyleCnt="0"/>
      <dgm:spPr/>
    </dgm:pt>
    <dgm:pt modelId="{DEB65781-B9DE-4671-8485-3D24AD7022AA}" type="pres">
      <dgm:prSet presAssocID="{849B5A85-DB97-4A19-B98D-E3740669E671}" presName="bigChev" presStyleLbl="node1" presStyleIdx="0" presStyleCnt="3" custScaleX="120236"/>
      <dgm:spPr/>
    </dgm:pt>
    <dgm:pt modelId="{147A8D6D-43D8-4B2F-BFD2-C00F8FD6341A}" type="pres">
      <dgm:prSet presAssocID="{C5FA2613-C757-4C86-869E-BF96F26F1042}" presName="parTrans" presStyleCnt="0"/>
      <dgm:spPr/>
    </dgm:pt>
    <dgm:pt modelId="{AE606E27-EE0D-43EE-94A9-026B4890669E}" type="pres">
      <dgm:prSet presAssocID="{9DBEEAB2-B7C3-4107-968D-25C34C34E4E3}" presName="node" presStyleLbl="alignAccFollowNode1" presStyleIdx="0" presStyleCnt="6" custScaleX="102138">
        <dgm:presLayoutVars>
          <dgm:bulletEnabled val="1"/>
        </dgm:presLayoutVars>
      </dgm:prSet>
      <dgm:spPr/>
    </dgm:pt>
    <dgm:pt modelId="{E5CB632C-23E7-4BAC-B67C-871CCB1BD868}" type="pres">
      <dgm:prSet presAssocID="{06D25288-A241-47FB-A2CB-1A1939DE4C67}" presName="sibTrans" presStyleCnt="0"/>
      <dgm:spPr/>
    </dgm:pt>
    <dgm:pt modelId="{B06300DC-EFAD-4E3D-9C80-6DC6002DDFD2}" type="pres">
      <dgm:prSet presAssocID="{58928A89-7C58-47DD-BD04-D620C92E3EFD}" presName="node" presStyleLbl="alignAccFollowNode1" presStyleIdx="1" presStyleCnt="6">
        <dgm:presLayoutVars>
          <dgm:bulletEnabled val="1"/>
        </dgm:presLayoutVars>
      </dgm:prSet>
      <dgm:spPr/>
    </dgm:pt>
    <dgm:pt modelId="{34186472-0DDB-4E26-8E1B-3CFB38873A39}" type="pres">
      <dgm:prSet presAssocID="{849B5A85-DB97-4A19-B98D-E3740669E671}" presName="vSp" presStyleCnt="0"/>
      <dgm:spPr/>
    </dgm:pt>
    <dgm:pt modelId="{14EC3AD9-7CC4-42DC-8FBC-098E98282FF4}" type="pres">
      <dgm:prSet presAssocID="{33CC457C-1590-4C15-AA03-9C51270B4A70}" presName="horFlow" presStyleCnt="0"/>
      <dgm:spPr/>
    </dgm:pt>
    <dgm:pt modelId="{7D71C342-FE10-4BFD-91CC-E68D9866F264}" type="pres">
      <dgm:prSet presAssocID="{33CC457C-1590-4C15-AA03-9C51270B4A70}" presName="bigChev" presStyleLbl="node1" presStyleIdx="1" presStyleCnt="3" custScaleX="121909" custScaleY="86794"/>
      <dgm:spPr/>
    </dgm:pt>
    <dgm:pt modelId="{B6976553-FFCA-43D9-A330-E174F8EC5D9A}" type="pres">
      <dgm:prSet presAssocID="{F24E21CD-EF65-4CB3-811E-E40971FA989E}" presName="parTrans" presStyleCnt="0"/>
      <dgm:spPr/>
    </dgm:pt>
    <dgm:pt modelId="{55F53E96-D4C1-445C-A394-A8B66AC2D61F}" type="pres">
      <dgm:prSet presAssocID="{D7F9A8A8-ED1C-4538-A9F8-978B076C9157}" presName="node" presStyleLbl="alignAccFollowNode1" presStyleIdx="2" presStyleCnt="6" custScaleX="100689" custLinFactNeighborX="-1133" custLinFactNeighborY="-2849">
        <dgm:presLayoutVars>
          <dgm:bulletEnabled val="1"/>
        </dgm:presLayoutVars>
      </dgm:prSet>
      <dgm:spPr/>
    </dgm:pt>
    <dgm:pt modelId="{F2EC4631-0E1C-4F65-9F77-1C928CC62352}" type="pres">
      <dgm:prSet presAssocID="{0E913DE9-485C-4F71-ACF1-80E661C8D2DC}" presName="sibTrans" presStyleCnt="0"/>
      <dgm:spPr/>
    </dgm:pt>
    <dgm:pt modelId="{EA7980B9-2EBF-49EE-B96F-0F375C5FE2EF}" type="pres">
      <dgm:prSet presAssocID="{5FD7A55F-08AB-4A61-85B2-403E14C5ACFF}" presName="node" presStyleLbl="alignAccFollowNode1" presStyleIdx="3" presStyleCnt="6" custLinFactNeighborX="-12112" custLinFactNeighborY="-2850">
        <dgm:presLayoutVars>
          <dgm:bulletEnabled val="1"/>
        </dgm:presLayoutVars>
      </dgm:prSet>
      <dgm:spPr/>
    </dgm:pt>
    <dgm:pt modelId="{A86C7DBC-D1C3-4480-82FE-BBEDFEF4630F}" type="pres">
      <dgm:prSet presAssocID="{33CC457C-1590-4C15-AA03-9C51270B4A70}" presName="vSp" presStyleCnt="0"/>
      <dgm:spPr/>
    </dgm:pt>
    <dgm:pt modelId="{DB747133-7C29-473A-BB45-4860BA26A662}" type="pres">
      <dgm:prSet presAssocID="{2A44F7CB-8DF4-4753-871C-345EE3D12D4D}" presName="horFlow" presStyleCnt="0"/>
      <dgm:spPr/>
    </dgm:pt>
    <dgm:pt modelId="{925DEEBB-956E-4CFD-9EF5-8A10576656DD}" type="pres">
      <dgm:prSet presAssocID="{2A44F7CB-8DF4-4753-871C-345EE3D12D4D}" presName="bigChev" presStyleLbl="node1" presStyleIdx="2" presStyleCnt="3" custScaleX="119831"/>
      <dgm:spPr/>
    </dgm:pt>
    <dgm:pt modelId="{FF49C680-4A5B-41DA-AEB4-CE864B2A24B7}" type="pres">
      <dgm:prSet presAssocID="{A7F5E9F5-8E85-4212-B78E-5AE7F5167C3E}" presName="parTrans" presStyleCnt="0"/>
      <dgm:spPr/>
    </dgm:pt>
    <dgm:pt modelId="{8334D74F-2835-4FE0-8677-E17BD72A882C}" type="pres">
      <dgm:prSet presAssocID="{6B2DB4D5-4093-4849-999E-B89DD0F32E4A}" presName="node" presStyleLbl="alignAccFollowNode1" presStyleIdx="4" presStyleCnt="6" custScaleX="107001" custLinFactNeighborX="6573" custLinFactNeighborY="119">
        <dgm:presLayoutVars>
          <dgm:bulletEnabled val="1"/>
        </dgm:presLayoutVars>
      </dgm:prSet>
      <dgm:spPr/>
    </dgm:pt>
    <dgm:pt modelId="{D705BA2A-9A18-4861-94C4-94AFEAE3A170}" type="pres">
      <dgm:prSet presAssocID="{C019E34E-191D-40F1-B62E-27D180900562}" presName="sibTrans" presStyleCnt="0"/>
      <dgm:spPr/>
    </dgm:pt>
    <dgm:pt modelId="{32EF65E4-3DC0-435C-90BB-E00D3DE7406E}" type="pres">
      <dgm:prSet presAssocID="{B4664E54-68FE-4559-BB44-A884267F21B5}" presName="node" presStyleLbl="alignAccFollowNode1" presStyleIdx="5" presStyleCnt="6" custScaleX="93375">
        <dgm:presLayoutVars>
          <dgm:bulletEnabled val="1"/>
        </dgm:presLayoutVars>
      </dgm:prSet>
      <dgm:spPr/>
    </dgm:pt>
  </dgm:ptLst>
  <dgm:cxnLst>
    <dgm:cxn modelId="{C097460C-278B-4453-8C9E-CD5A46EB7A0F}" type="presOf" srcId="{5FD7A55F-08AB-4A61-85B2-403E14C5ACFF}" destId="{EA7980B9-2EBF-49EE-B96F-0F375C5FE2EF}" srcOrd="0" destOrd="0" presId="urn:microsoft.com/office/officeart/2005/8/layout/lProcess3"/>
    <dgm:cxn modelId="{44613B21-1AC8-468B-8EA9-DD260A83BD4C}" srcId="{33CC457C-1590-4C15-AA03-9C51270B4A70}" destId="{D7F9A8A8-ED1C-4538-A9F8-978B076C9157}" srcOrd="0" destOrd="0" parTransId="{F24E21CD-EF65-4CB3-811E-E40971FA989E}" sibTransId="{0E913DE9-485C-4F71-ACF1-80E661C8D2DC}"/>
    <dgm:cxn modelId="{7910C127-AC3C-455F-A81E-72D5DE9A8539}" type="presOf" srcId="{D7F9A8A8-ED1C-4538-A9F8-978B076C9157}" destId="{55F53E96-D4C1-445C-A394-A8B66AC2D61F}" srcOrd="0" destOrd="0" presId="urn:microsoft.com/office/officeart/2005/8/layout/lProcess3"/>
    <dgm:cxn modelId="{88AB3B34-AA9C-48B6-8DAE-004756D33E97}" type="presOf" srcId="{849B5A85-DB97-4A19-B98D-E3740669E671}" destId="{DEB65781-B9DE-4671-8485-3D24AD7022AA}" srcOrd="0" destOrd="0" presId="urn:microsoft.com/office/officeart/2005/8/layout/lProcess3"/>
    <dgm:cxn modelId="{44EB5139-1206-4BE1-85FE-8C7873E2C52F}" type="presOf" srcId="{2A44F7CB-8DF4-4753-871C-345EE3D12D4D}" destId="{925DEEBB-956E-4CFD-9EF5-8A10576656DD}" srcOrd="0" destOrd="0" presId="urn:microsoft.com/office/officeart/2005/8/layout/lProcess3"/>
    <dgm:cxn modelId="{6481246A-C205-499A-89DD-BEE206914567}" type="presOf" srcId="{6B2DB4D5-4093-4849-999E-B89DD0F32E4A}" destId="{8334D74F-2835-4FE0-8677-E17BD72A882C}" srcOrd="0" destOrd="0" presId="urn:microsoft.com/office/officeart/2005/8/layout/lProcess3"/>
    <dgm:cxn modelId="{07233D6A-50C8-4331-A1E3-17C041186115}" srcId="{649BDEE1-A755-4277-9935-3AE8BED48465}" destId="{2A44F7CB-8DF4-4753-871C-345EE3D12D4D}" srcOrd="2" destOrd="0" parTransId="{AD50A7E5-0D14-4E54-8AB3-D30058E67D88}" sibTransId="{2CDFA4DE-EFD1-4FEC-A41C-2025466869C3}"/>
    <dgm:cxn modelId="{77241680-C09A-4B1C-A3D0-27986EDEBCA0}" type="presOf" srcId="{9DBEEAB2-B7C3-4107-968D-25C34C34E4E3}" destId="{AE606E27-EE0D-43EE-94A9-026B4890669E}" srcOrd="0" destOrd="0" presId="urn:microsoft.com/office/officeart/2005/8/layout/lProcess3"/>
    <dgm:cxn modelId="{F2F50785-4860-4899-BB50-E1F18668D709}" srcId="{33CC457C-1590-4C15-AA03-9C51270B4A70}" destId="{5FD7A55F-08AB-4A61-85B2-403E14C5ACFF}" srcOrd="1" destOrd="0" parTransId="{3B776933-784F-4BB2-B346-8AAF6E840BD4}" sibTransId="{317F447B-5108-4EB0-A576-E50E69675962}"/>
    <dgm:cxn modelId="{D3F7C9AE-7647-4CD9-86E3-967D76052FAF}" srcId="{849B5A85-DB97-4A19-B98D-E3740669E671}" destId="{9DBEEAB2-B7C3-4107-968D-25C34C34E4E3}" srcOrd="0" destOrd="0" parTransId="{C5FA2613-C757-4C86-869E-BF96F26F1042}" sibTransId="{06D25288-A241-47FB-A2CB-1A1939DE4C67}"/>
    <dgm:cxn modelId="{8D781EB4-79E0-46D3-BCA6-91BD7214F342}" type="presOf" srcId="{58928A89-7C58-47DD-BD04-D620C92E3EFD}" destId="{B06300DC-EFAD-4E3D-9C80-6DC6002DDFD2}" srcOrd="0" destOrd="0" presId="urn:microsoft.com/office/officeart/2005/8/layout/lProcess3"/>
    <dgm:cxn modelId="{C6778AC4-FA21-49F4-9CE2-79408F2BBE4C}" type="presOf" srcId="{649BDEE1-A755-4277-9935-3AE8BED48465}" destId="{A9480810-397E-4193-BB0A-9E8BA718A4BA}" srcOrd="0" destOrd="0" presId="urn:microsoft.com/office/officeart/2005/8/layout/lProcess3"/>
    <dgm:cxn modelId="{CA66D6CC-AB06-4DFD-8974-F343F9F97E1B}" srcId="{649BDEE1-A755-4277-9935-3AE8BED48465}" destId="{849B5A85-DB97-4A19-B98D-E3740669E671}" srcOrd="0" destOrd="0" parTransId="{D56F7076-CD73-4CB3-90B8-791BDD6C628C}" sibTransId="{932BF306-8E40-4C45-B8D6-278732CF3FBA}"/>
    <dgm:cxn modelId="{5A74D8D6-53F4-42F0-BD3E-DD0244D3EB1F}" srcId="{2A44F7CB-8DF4-4753-871C-345EE3D12D4D}" destId="{B4664E54-68FE-4559-BB44-A884267F21B5}" srcOrd="1" destOrd="0" parTransId="{B6AE0190-FB4B-436C-9E49-162A7872D1B5}" sibTransId="{5572A749-DBAB-44B2-ACD4-A42D9696C910}"/>
    <dgm:cxn modelId="{4C0447E4-4621-4C92-94B1-C4EA2094F346}" srcId="{2A44F7CB-8DF4-4753-871C-345EE3D12D4D}" destId="{6B2DB4D5-4093-4849-999E-B89DD0F32E4A}" srcOrd="0" destOrd="0" parTransId="{A7F5E9F5-8E85-4212-B78E-5AE7F5167C3E}" sibTransId="{C019E34E-191D-40F1-B62E-27D180900562}"/>
    <dgm:cxn modelId="{1FE3F8ED-18E9-4B0F-9B5A-5BE8113ED088}" type="presOf" srcId="{33CC457C-1590-4C15-AA03-9C51270B4A70}" destId="{7D71C342-FE10-4BFD-91CC-E68D9866F264}" srcOrd="0" destOrd="0" presId="urn:microsoft.com/office/officeart/2005/8/layout/lProcess3"/>
    <dgm:cxn modelId="{4BF4CBF3-3D33-43E7-8B2A-C8696A534D97}" type="presOf" srcId="{B4664E54-68FE-4559-BB44-A884267F21B5}" destId="{32EF65E4-3DC0-435C-90BB-E00D3DE7406E}" srcOrd="0" destOrd="0" presId="urn:microsoft.com/office/officeart/2005/8/layout/lProcess3"/>
    <dgm:cxn modelId="{9A1DD2F6-54AB-4762-819E-8B30F8862A88}" srcId="{649BDEE1-A755-4277-9935-3AE8BED48465}" destId="{33CC457C-1590-4C15-AA03-9C51270B4A70}" srcOrd="1" destOrd="0" parTransId="{E6F8AF06-4AD1-4568-BDC1-A5901C34BA73}" sibTransId="{8DD7F055-33E8-4776-8BAF-A2349A67D3BB}"/>
    <dgm:cxn modelId="{FDB977FA-5BD5-4376-8291-663853D32772}" srcId="{849B5A85-DB97-4A19-B98D-E3740669E671}" destId="{58928A89-7C58-47DD-BD04-D620C92E3EFD}" srcOrd="1" destOrd="0" parTransId="{3D7C3123-60EB-4B5F-B1E4-F1CDE8A1E32D}" sibTransId="{1142013F-A8B2-4189-BD33-8965AFCA70FC}"/>
    <dgm:cxn modelId="{8FDBD25E-CC51-4AF6-A9BF-6211A43DD5E1}" type="presParOf" srcId="{A9480810-397E-4193-BB0A-9E8BA718A4BA}" destId="{08D07B19-1D86-4B04-A56F-480970E679EC}" srcOrd="0" destOrd="0" presId="urn:microsoft.com/office/officeart/2005/8/layout/lProcess3"/>
    <dgm:cxn modelId="{0CABD9BB-F23A-4E42-B3C4-07D01F7D2F96}" type="presParOf" srcId="{08D07B19-1D86-4B04-A56F-480970E679EC}" destId="{DEB65781-B9DE-4671-8485-3D24AD7022AA}" srcOrd="0" destOrd="0" presId="urn:microsoft.com/office/officeart/2005/8/layout/lProcess3"/>
    <dgm:cxn modelId="{EC0CA988-284E-48F2-B497-B3B1F96A52F9}" type="presParOf" srcId="{08D07B19-1D86-4B04-A56F-480970E679EC}" destId="{147A8D6D-43D8-4B2F-BFD2-C00F8FD6341A}" srcOrd="1" destOrd="0" presId="urn:microsoft.com/office/officeart/2005/8/layout/lProcess3"/>
    <dgm:cxn modelId="{EC80B4CA-1478-4F02-9B94-94352219A22F}" type="presParOf" srcId="{08D07B19-1D86-4B04-A56F-480970E679EC}" destId="{AE606E27-EE0D-43EE-94A9-026B4890669E}" srcOrd="2" destOrd="0" presId="urn:microsoft.com/office/officeart/2005/8/layout/lProcess3"/>
    <dgm:cxn modelId="{6835513F-97DA-47F6-A114-4187D04CF62F}" type="presParOf" srcId="{08D07B19-1D86-4B04-A56F-480970E679EC}" destId="{E5CB632C-23E7-4BAC-B67C-871CCB1BD868}" srcOrd="3" destOrd="0" presId="urn:microsoft.com/office/officeart/2005/8/layout/lProcess3"/>
    <dgm:cxn modelId="{290E0BE1-BF98-4250-94B8-8ABB399DF8BD}" type="presParOf" srcId="{08D07B19-1D86-4B04-A56F-480970E679EC}" destId="{B06300DC-EFAD-4E3D-9C80-6DC6002DDFD2}" srcOrd="4" destOrd="0" presId="urn:microsoft.com/office/officeart/2005/8/layout/lProcess3"/>
    <dgm:cxn modelId="{034C7631-4F1D-42DF-B1D3-3BF89E983906}" type="presParOf" srcId="{A9480810-397E-4193-BB0A-9E8BA718A4BA}" destId="{34186472-0DDB-4E26-8E1B-3CFB38873A39}" srcOrd="1" destOrd="0" presId="urn:microsoft.com/office/officeart/2005/8/layout/lProcess3"/>
    <dgm:cxn modelId="{8687B5FF-ECDB-4564-B557-3DCD1E7360CE}" type="presParOf" srcId="{A9480810-397E-4193-BB0A-9E8BA718A4BA}" destId="{14EC3AD9-7CC4-42DC-8FBC-098E98282FF4}" srcOrd="2" destOrd="0" presId="urn:microsoft.com/office/officeart/2005/8/layout/lProcess3"/>
    <dgm:cxn modelId="{1A1A6FDF-49D4-4A90-ABF9-2DEB0B6E677B}" type="presParOf" srcId="{14EC3AD9-7CC4-42DC-8FBC-098E98282FF4}" destId="{7D71C342-FE10-4BFD-91CC-E68D9866F264}" srcOrd="0" destOrd="0" presId="urn:microsoft.com/office/officeart/2005/8/layout/lProcess3"/>
    <dgm:cxn modelId="{34460B5E-C1EB-4E71-AD52-E08D7E14A1FA}" type="presParOf" srcId="{14EC3AD9-7CC4-42DC-8FBC-098E98282FF4}" destId="{B6976553-FFCA-43D9-A330-E174F8EC5D9A}" srcOrd="1" destOrd="0" presId="urn:microsoft.com/office/officeart/2005/8/layout/lProcess3"/>
    <dgm:cxn modelId="{B0744472-4AB4-4A05-8DE8-6577AA7316CE}" type="presParOf" srcId="{14EC3AD9-7CC4-42DC-8FBC-098E98282FF4}" destId="{55F53E96-D4C1-445C-A394-A8B66AC2D61F}" srcOrd="2" destOrd="0" presId="urn:microsoft.com/office/officeart/2005/8/layout/lProcess3"/>
    <dgm:cxn modelId="{B8E7CC30-5AE7-4531-B5BB-E9AC5E2E1815}" type="presParOf" srcId="{14EC3AD9-7CC4-42DC-8FBC-098E98282FF4}" destId="{F2EC4631-0E1C-4F65-9F77-1C928CC62352}" srcOrd="3" destOrd="0" presId="urn:microsoft.com/office/officeart/2005/8/layout/lProcess3"/>
    <dgm:cxn modelId="{0B37DE33-22C4-4B1F-9F62-E44F83209024}" type="presParOf" srcId="{14EC3AD9-7CC4-42DC-8FBC-098E98282FF4}" destId="{EA7980B9-2EBF-49EE-B96F-0F375C5FE2EF}" srcOrd="4" destOrd="0" presId="urn:microsoft.com/office/officeart/2005/8/layout/lProcess3"/>
    <dgm:cxn modelId="{B1796FA5-20B9-434B-9686-9C8A0BCE8282}" type="presParOf" srcId="{A9480810-397E-4193-BB0A-9E8BA718A4BA}" destId="{A86C7DBC-D1C3-4480-82FE-BBEDFEF4630F}" srcOrd="3" destOrd="0" presId="urn:microsoft.com/office/officeart/2005/8/layout/lProcess3"/>
    <dgm:cxn modelId="{A3D372AF-00FD-4A77-B4AF-3C9B99E8CA94}" type="presParOf" srcId="{A9480810-397E-4193-BB0A-9E8BA718A4BA}" destId="{DB747133-7C29-473A-BB45-4860BA26A662}" srcOrd="4" destOrd="0" presId="urn:microsoft.com/office/officeart/2005/8/layout/lProcess3"/>
    <dgm:cxn modelId="{EF7405CA-EF30-4A87-B719-F0C30289DE3B}" type="presParOf" srcId="{DB747133-7C29-473A-BB45-4860BA26A662}" destId="{925DEEBB-956E-4CFD-9EF5-8A10576656DD}" srcOrd="0" destOrd="0" presId="urn:microsoft.com/office/officeart/2005/8/layout/lProcess3"/>
    <dgm:cxn modelId="{784B955B-A868-4602-83D4-78B7E133F315}" type="presParOf" srcId="{DB747133-7C29-473A-BB45-4860BA26A662}" destId="{FF49C680-4A5B-41DA-AEB4-CE864B2A24B7}" srcOrd="1" destOrd="0" presId="urn:microsoft.com/office/officeart/2005/8/layout/lProcess3"/>
    <dgm:cxn modelId="{78D968C8-ED3C-4BD8-BC8A-233C4FDA26AC}" type="presParOf" srcId="{DB747133-7C29-473A-BB45-4860BA26A662}" destId="{8334D74F-2835-4FE0-8677-E17BD72A882C}" srcOrd="2" destOrd="0" presId="urn:microsoft.com/office/officeart/2005/8/layout/lProcess3"/>
    <dgm:cxn modelId="{3578F3D6-BA25-42B1-97DF-454D964D3552}" type="presParOf" srcId="{DB747133-7C29-473A-BB45-4860BA26A662}" destId="{D705BA2A-9A18-4861-94C4-94AFEAE3A170}" srcOrd="3" destOrd="0" presId="urn:microsoft.com/office/officeart/2005/8/layout/lProcess3"/>
    <dgm:cxn modelId="{F7B76044-70BA-4A51-8B6E-3DB43DB94058}" type="presParOf" srcId="{DB747133-7C29-473A-BB45-4860BA26A662}" destId="{32EF65E4-3DC0-435C-90BB-E00D3DE7406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781-B9DE-4671-8485-3D24AD7022AA}">
      <dsp:nvSpPr>
        <dsp:cNvPr id="0" name=""/>
        <dsp:cNvSpPr/>
      </dsp:nvSpPr>
      <dsp:spPr>
        <a:xfrm>
          <a:off x="852" y="151834"/>
          <a:ext cx="3617502"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sp:txBody>
      <dsp:txXfrm>
        <a:off x="602586" y="151834"/>
        <a:ext cx="2414035" cy="1203467"/>
      </dsp:txXfrm>
    </dsp:sp>
    <dsp:sp modelId="{AE606E27-EE0D-43EE-94A9-026B4890669E}">
      <dsp:nvSpPr>
        <dsp:cNvPr id="0" name=""/>
        <dsp:cNvSpPr/>
      </dsp:nvSpPr>
      <dsp:spPr>
        <a:xfrm>
          <a:off x="3227227" y="254128"/>
          <a:ext cx="2550584"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26666" y="254128"/>
        <a:ext cx="1551707" cy="998877"/>
      </dsp:txXfrm>
    </dsp:sp>
    <dsp:sp modelId="{B06300DC-EFAD-4E3D-9C80-6DC6002DDFD2}">
      <dsp:nvSpPr>
        <dsp:cNvPr id="0" name=""/>
        <dsp:cNvSpPr/>
      </dsp:nvSpPr>
      <dsp:spPr>
        <a:xfrm>
          <a:off x="5428205" y="25412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sp:txBody>
      <dsp:txXfrm>
        <a:off x="5927644" y="254128"/>
        <a:ext cx="1498317" cy="998877"/>
      </dsp:txXfrm>
    </dsp:sp>
    <dsp:sp modelId="{7D71C342-FE10-4BFD-91CC-E68D9866F264}">
      <dsp:nvSpPr>
        <dsp:cNvPr id="0" name=""/>
        <dsp:cNvSpPr/>
      </dsp:nvSpPr>
      <dsp:spPr>
        <a:xfrm>
          <a:off x="852" y="1523786"/>
          <a:ext cx="3667837" cy="104453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sp:txBody>
      <dsp:txXfrm>
        <a:off x="523121" y="1523786"/>
        <a:ext cx="2623300" cy="1044537"/>
      </dsp:txXfrm>
    </dsp:sp>
    <dsp:sp modelId="{55F53E96-D4C1-445C-A394-A8B66AC2D61F}">
      <dsp:nvSpPr>
        <dsp:cNvPr id="0" name=""/>
        <dsp:cNvSpPr/>
      </dsp:nvSpPr>
      <dsp:spPr>
        <a:xfrm>
          <a:off x="3273601" y="1518158"/>
          <a:ext cx="2514400"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73040" y="1518158"/>
        <a:ext cx="1515523" cy="998877"/>
      </dsp:txXfrm>
    </dsp:sp>
    <dsp:sp modelId="{EA7980B9-2EBF-49EE-B96F-0F375C5FE2EF}">
      <dsp:nvSpPr>
        <dsp:cNvPr id="0" name=""/>
        <dsp:cNvSpPr/>
      </dsp:nvSpPr>
      <dsp:spPr>
        <a:xfrm>
          <a:off x="5400011" y="151814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sp:txBody>
      <dsp:txXfrm>
        <a:off x="5899450" y="1518148"/>
        <a:ext cx="1498317" cy="998877"/>
      </dsp:txXfrm>
    </dsp:sp>
    <dsp:sp modelId="{925DEEBB-956E-4CFD-9EF5-8A10576656DD}">
      <dsp:nvSpPr>
        <dsp:cNvPr id="0" name=""/>
        <dsp:cNvSpPr/>
      </dsp:nvSpPr>
      <dsp:spPr>
        <a:xfrm>
          <a:off x="852" y="2736809"/>
          <a:ext cx="360531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sp:txBody>
      <dsp:txXfrm>
        <a:off x="602586" y="2736809"/>
        <a:ext cx="2401850" cy="1203467"/>
      </dsp:txXfrm>
    </dsp:sp>
    <dsp:sp modelId="{8334D74F-2835-4FE0-8677-E17BD72A882C}">
      <dsp:nvSpPr>
        <dsp:cNvPr id="0" name=""/>
        <dsp:cNvSpPr/>
      </dsp:nvSpPr>
      <dsp:spPr>
        <a:xfrm>
          <a:off x="3238022" y="2840293"/>
          <a:ext cx="2672023"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sp:txBody>
      <dsp:txXfrm>
        <a:off x="3737461" y="2840293"/>
        <a:ext cx="1673146" cy="998877"/>
      </dsp:txXfrm>
    </dsp:sp>
    <dsp:sp modelId="{32EF65E4-3DC0-435C-90BB-E00D3DE7406E}">
      <dsp:nvSpPr>
        <dsp:cNvPr id="0" name=""/>
        <dsp:cNvSpPr/>
      </dsp:nvSpPr>
      <dsp:spPr>
        <a:xfrm>
          <a:off x="5537458" y="2839104"/>
          <a:ext cx="2331755"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sp:txBody>
      <dsp:txXfrm>
        <a:off x="6036897" y="2839104"/>
        <a:ext cx="1332878" cy="998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13/08/2025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6058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0" baseline="0" dirty="0">
                <a:cs typeface="Geneva" charset="0"/>
              </a:rPr>
              <a:t>The LGPS provides security for you and your family with:</a:t>
            </a:r>
          </a:p>
          <a:p>
            <a:pPr marL="171450" indent="-171450" eaLnBrk="1" hangingPunct="1">
              <a:spcBef>
                <a:spcPct val="0"/>
              </a:spcBef>
              <a:buFont typeface="Arial" panose="020B0604020202020204" pitchFamily="34" charset="0"/>
              <a:buChar char="•"/>
            </a:pPr>
            <a:r>
              <a:rPr lang="en-GB" altLang="en-US" b="0" baseline="0" dirty="0">
                <a:cs typeface="Geneva" charset="0"/>
              </a:rPr>
              <a:t>A death grant of three times your pay if you die as an active member – let us know who you would like any payment to go to by [completing an expression of wish form or updating these details online]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A pension paid for life to your spouse / civil partner / cohabiting partner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Pensions for eligible children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Ill health retirement at any age – more information on this later</a:t>
            </a:r>
            <a:endParaRPr lang="en-GB" b="0" dirty="0"/>
          </a:p>
        </p:txBody>
      </p:sp>
      <p:sp>
        <p:nvSpPr>
          <p:cNvPr id="4" name="Slide Number Placeholder 3"/>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213973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Your contributions are based on your pay – bands updated each April</a:t>
            </a:r>
          </a:p>
          <a:p>
            <a:pPr marL="171450" indent="-171450" eaLnBrk="1" hangingPunct="1">
              <a:spcBef>
                <a:spcPct val="0"/>
              </a:spcBef>
              <a:buFont typeface="Arial" panose="020B0604020202020204" pitchFamily="34" charset="0"/>
              <a:buChar char="•"/>
            </a:pPr>
            <a:r>
              <a:rPr lang="en-GB" altLang="en-US" b="0" baseline="0" dirty="0">
                <a:cs typeface="Geneva" charset="0"/>
              </a:rPr>
              <a:t>If you earn enough to pay tax, you will get tax relief on your LGPS contributions.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altLang="en-US" b="0" baseline="0" dirty="0">
                <a:cs typeface="Geneva" charset="0"/>
              </a:rPr>
              <a:t>If you do not pay tax, the government will pay you a top-up payment each year. The first payments of this type will be made in 2026 for the 2024/25 tax year </a:t>
            </a:r>
          </a:p>
          <a:p>
            <a:pPr marL="171450" indent="-171450" eaLnBrk="1" hangingPunct="1">
              <a:spcBef>
                <a:spcPct val="0"/>
              </a:spcBef>
              <a:buFont typeface="Arial" panose="020B0604020202020204" pitchFamily="34" charset="0"/>
              <a:buChar char="•"/>
            </a:pPr>
            <a:r>
              <a:rPr lang="en-GB" altLang="en-US" b="0" baseline="0" dirty="0">
                <a:cs typeface="Geneva" charset="0"/>
              </a:rPr>
              <a:t>If you are an intermediate rate tax-payer, £1 in contributions will cost you 79p – for example Sam</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meets the rest of the cost of providing your pension. </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pays the balance of the cost of providing your pension [give an indication of employer contribution rates in your authority]</a:t>
            </a:r>
          </a:p>
          <a:p>
            <a:pPr eaLnBrk="1" hangingPunct="1">
              <a:spcBef>
                <a:spcPct val="0"/>
              </a:spcBef>
            </a:pPr>
            <a:endParaRPr lang="en-GB" altLang="en-US" b="0" baseline="0" dirty="0">
              <a:cs typeface="Geneva" charset="0"/>
            </a:endParaRP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269727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In times of financial hardship, you can join the 50/50 section of the Scheme.</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allows members to stay in the LGPS when in the past they may have opted out to save money.</a:t>
            </a:r>
          </a:p>
          <a:p>
            <a:pPr marL="171450" indent="-171450" eaLnBrk="1" hangingPunct="1">
              <a:spcBef>
                <a:spcPct val="0"/>
              </a:spcBef>
              <a:buFont typeface="Arial" panose="020B0604020202020204" pitchFamily="34" charset="0"/>
              <a:buChar char="•"/>
            </a:pPr>
            <a:r>
              <a:rPr lang="en-GB" altLang="en-US" b="0" baseline="0" dirty="0">
                <a:cs typeface="Geneva" charset="0"/>
              </a:rPr>
              <a:t>In the 50/50 section you pay half your normal contributions and build up half the benefits you would have built up in the main section of the Scheme. </a:t>
            </a:r>
          </a:p>
          <a:p>
            <a:pPr marL="171450" indent="-171450" eaLnBrk="1" hangingPunct="1">
              <a:spcBef>
                <a:spcPct val="0"/>
              </a:spcBef>
              <a:buFont typeface="Arial" panose="020B0604020202020204" pitchFamily="34" charset="0"/>
              <a:buChar char="•"/>
            </a:pPr>
            <a:r>
              <a:rPr lang="en-GB" altLang="en-US" b="0" baseline="0" dirty="0">
                <a:cs typeface="Geneva" charset="0"/>
              </a:rPr>
              <a:t>Joining the 50/50 section does not change the benefits paid to your dependants when you die.</a:t>
            </a:r>
          </a:p>
          <a:p>
            <a:pPr marL="171450" indent="-171450" eaLnBrk="1" hangingPunct="1">
              <a:spcBef>
                <a:spcPct val="0"/>
              </a:spcBef>
              <a:buFont typeface="Arial" panose="020B0604020202020204" pitchFamily="34" charset="0"/>
              <a:buChar char="•"/>
            </a:pPr>
            <a:r>
              <a:rPr lang="en-GB" altLang="en-US" b="0" baseline="0" dirty="0">
                <a:cs typeface="Geneva" charset="0"/>
              </a:rPr>
              <a:t>In this example we see the benefits Howard builds up in the main section. </a:t>
            </a: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Joining the 50/50 section reduces Howard’s contribution rate and his pension build-up.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But the death in service lump sum stays the same at three times Howard’s annual pay - £73,500</a:t>
            </a:r>
          </a:p>
          <a:p>
            <a:pPr eaLnBrk="1" hangingPunct="1">
              <a:spcBef>
                <a:spcPct val="0"/>
              </a:spcBef>
            </a:pPr>
            <a:endParaRPr lang="en-GB" altLang="en-US" b="0" baseline="0" dirty="0">
              <a:cs typeface="Geneva" charset="0"/>
            </a:endParaRPr>
          </a:p>
          <a:p>
            <a:pPr marL="171450" indent="-171450" eaLnBrk="1" hangingPunct="1">
              <a:spcBef>
                <a:spcPct val="0"/>
              </a:spcBef>
              <a:buFont typeface="Arial" panose="020B0604020202020204" pitchFamily="34" charset="0"/>
              <a:buChar char="•"/>
            </a:pPr>
            <a:r>
              <a:rPr lang="en-GB" altLang="en-US" b="0" baseline="0" dirty="0">
                <a:cs typeface="Geneva" charset="0"/>
              </a:rPr>
              <a:t>You will have to let your employer know in writing if you want to join the 50/50 scheme. [</a:t>
            </a:r>
            <a:r>
              <a:rPr lang="en-GB" altLang="en-US" b="0" baseline="0" dirty="0">
                <a:highlight>
                  <a:srgbClr val="FFFF00"/>
                </a:highlight>
                <a:cs typeface="Geneva" charset="0"/>
              </a:rPr>
              <a:t>Local info about where to get a form</a:t>
            </a:r>
            <a:r>
              <a:rPr lang="en-GB" altLang="en-US" b="0" baseline="0" dirty="0">
                <a:cs typeface="Geneva" charset="0"/>
              </a:rPr>
              <a:t>.]</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is only a short-term option. </a:t>
            </a:r>
          </a:p>
          <a:p>
            <a:pPr marL="171450" indent="-171450" eaLnBrk="1" hangingPunct="1">
              <a:spcBef>
                <a:spcPct val="0"/>
              </a:spcBef>
              <a:buFont typeface="Arial" panose="020B0604020202020204" pitchFamily="34" charset="0"/>
              <a:buChar char="•"/>
            </a:pPr>
            <a:r>
              <a:rPr lang="en-GB" altLang="en-US" b="0" baseline="0" dirty="0">
                <a:cs typeface="Geneva" charset="0"/>
              </a:rPr>
              <a:t>Employers must move members in the 50/50 section back into the main scheme every 3 years - tied into the employer’s pension auto-enrolment cycle </a:t>
            </a:r>
          </a:p>
          <a:p>
            <a:pPr marL="171450" indent="-171450" eaLnBrk="1" hangingPunct="1">
              <a:spcBef>
                <a:spcPct val="0"/>
              </a:spcBef>
              <a:buFont typeface="Arial" panose="020B0604020202020204" pitchFamily="34" charset="0"/>
              <a:buChar char="•"/>
            </a:pPr>
            <a:r>
              <a:rPr lang="en-GB" altLang="en-US" b="0" baseline="0" dirty="0">
                <a:cs typeface="Geneva" charset="0"/>
              </a:rPr>
              <a:t>However, you can elect to join the 50/50 section again.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736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increase your pension by paying into a personal pension scheme or a free-standing AVC scheme. We will concentrate on how you can increase your pension within the LGPS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have an ongoing contract to buy added years or pay additional regular contributions (ARCs). These can continue, but no one can start a new contract.</a:t>
            </a:r>
          </a:p>
          <a:p>
            <a:endParaRPr lang="en-GB" dirty="0"/>
          </a:p>
          <a:p>
            <a:r>
              <a:rPr lang="en-GB" dirty="0"/>
              <a:t>There are now two ways you can pay extra in the LGPS:</a:t>
            </a:r>
          </a:p>
          <a:p>
            <a:pPr marL="171450" indent="-171450">
              <a:buFont typeface="Arial" panose="020B0604020202020204" pitchFamily="34" charset="0"/>
              <a:buChar char="•"/>
            </a:pPr>
            <a:r>
              <a:rPr lang="en-GB" dirty="0"/>
              <a:t>Additional Pension Contributions </a:t>
            </a:r>
          </a:p>
          <a:p>
            <a:pPr marL="171450" indent="-171450">
              <a:buFont typeface="Arial" panose="020B0604020202020204" pitchFamily="34" charset="0"/>
              <a:buChar char="•"/>
            </a:pPr>
            <a:r>
              <a:rPr lang="en-GB" dirty="0"/>
              <a:t>Additional Voluntary Contributions</a:t>
            </a:r>
          </a:p>
          <a:p>
            <a:pPr marL="0" indent="0">
              <a:buFont typeface="Arial" panose="020B0604020202020204" pitchFamily="34" charset="0"/>
              <a:buNone/>
            </a:pPr>
            <a:r>
              <a:rPr lang="en-GB" dirty="0"/>
              <a:t>Contributions to both schemes benefit from tax relief – so if you make regular payments from your pay, these contributions are taken off your salary before your tax is worked out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leave before you retire, your APC and AVC payments will stop. </a:t>
            </a:r>
          </a:p>
          <a:p>
            <a:pPr marL="171450" indent="-171450">
              <a:buFont typeface="Arial" panose="020B0604020202020204" pitchFamily="34" charset="0"/>
              <a:buChar char="•"/>
            </a:pPr>
            <a:r>
              <a:rPr lang="en-GB" dirty="0"/>
              <a:t>With APCs you’ll be credited with the extra pension you have paid for when you leave</a:t>
            </a:r>
          </a:p>
          <a:p>
            <a:pPr marL="171450" indent="-171450">
              <a:buFont typeface="Arial" panose="020B0604020202020204" pitchFamily="34" charset="0"/>
              <a:buChar char="•"/>
            </a:pPr>
            <a:r>
              <a:rPr lang="en-GB" dirty="0"/>
              <a:t>AVCs remain invested until you decide to take them. You may instead transfer your AVC to another pension provider before you take your LGPS pension.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Scan the QR code to visit the APC calculator on the national member website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79221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Differences - which option is best for you will depend on your financial situation  </a:t>
            </a:r>
          </a:p>
          <a:p>
            <a:pPr marL="171450" indent="-171450">
              <a:buFont typeface="Arial" panose="020B0604020202020204" pitchFamily="34" charset="0"/>
              <a:buChar char="•"/>
            </a:pPr>
            <a:r>
              <a:rPr lang="en-GB" dirty="0"/>
              <a:t>You cannot pay APCs if you are in the 50/50 section of the LGPS</a:t>
            </a:r>
          </a:p>
          <a:p>
            <a:pPr marL="171450" indent="-171450">
              <a:buFont typeface="Arial" panose="020B0604020202020204" pitchFamily="34" charset="0"/>
              <a:buChar char="•"/>
            </a:pPr>
            <a:r>
              <a:rPr lang="en-GB" dirty="0"/>
              <a:t>There are limits on how much extra annual pension you can buy – currently £8,568 in 2025/26</a:t>
            </a:r>
          </a:p>
          <a:p>
            <a:pPr marL="171450" indent="-171450">
              <a:buFont typeface="Arial" panose="020B0604020202020204" pitchFamily="34" charset="0"/>
              <a:buChar char="•"/>
            </a:pPr>
            <a:r>
              <a:rPr lang="en-GB" dirty="0"/>
              <a:t>The cost of buying APCs is reviewed every few years. If you are making regular contributions, the amount you pay may change in the future</a:t>
            </a:r>
          </a:p>
          <a:p>
            <a:pPr marL="171450" indent="-171450">
              <a:buFont typeface="Arial" panose="020B0604020202020204" pitchFamily="34" charset="0"/>
              <a:buChar char="•"/>
            </a:pPr>
            <a:r>
              <a:rPr lang="en-GB" dirty="0"/>
              <a:t>If you buy back pension ‘lost’ during a period of authorised unpaid leave, you will also buy a survivor pension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AVCs </a:t>
            </a:r>
          </a:p>
          <a:p>
            <a:pPr marL="171450" indent="-171450">
              <a:buFont typeface="Arial" panose="020B0604020202020204" pitchFamily="34" charset="0"/>
              <a:buChar char="•"/>
            </a:pPr>
            <a:r>
              <a:rPr lang="en-GB" dirty="0"/>
              <a:t>Your employer may offer a salary sacrifice arrangement to pay Shared Cost AVC </a:t>
            </a:r>
          </a:p>
          <a:p>
            <a:pPr marL="171450" indent="-171450">
              <a:buFont typeface="Arial" panose="020B0604020202020204" pitchFamily="34" charset="0"/>
              <a:buChar char="•"/>
            </a:pPr>
            <a:r>
              <a:rPr lang="en-GB" dirty="0"/>
              <a:t>if they do, you would </a:t>
            </a:r>
            <a:r>
              <a:rPr lang="en-GB" b="0" i="0" dirty="0">
                <a:solidFill>
                  <a:srgbClr val="333333"/>
                </a:solidFill>
                <a:effectLst/>
                <a:latin typeface="Nunito" pitchFamily="2" charset="0"/>
              </a:rPr>
              <a:t>not pay tax or National Insurance on the AVC contributions. Your employer would also save by paying lower national insurance contributions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26591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audience and ability to share audio, you may wish to omit this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QR code links to the McCloud section of the member website. There is lots of information about McCloud in this section, including the ‘Am I affected?’ tool, FAQs and details and how to book a place on a McCloud webinars for members.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5845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have many jobs in their working life. Not everyone will stay in the LGPS until they retire. </a:t>
            </a:r>
          </a:p>
          <a:p>
            <a:pPr marL="171450" indent="-171450">
              <a:buFontTx/>
              <a:buChar char="-"/>
            </a:pPr>
            <a:r>
              <a:rPr lang="en-GB" dirty="0"/>
              <a:t>LGPS member for more than two years -&gt; deferred benefits. Leave your pension in the LGPS and take it when you are ready – from 55 at the earliest, or 57 from 2028</a:t>
            </a:r>
          </a:p>
          <a:p>
            <a:pPr marL="171450" indent="-171450">
              <a:buFontTx/>
              <a:buChar char="-"/>
            </a:pPr>
            <a:r>
              <a:rPr lang="en-GB" dirty="0"/>
              <a:t>Join a different pension scheme -&gt; option to transfer your LGPS pension</a:t>
            </a:r>
          </a:p>
          <a:p>
            <a:pPr marL="171450" indent="-171450">
              <a:buFontTx/>
              <a:buChar char="-"/>
            </a:pPr>
            <a:r>
              <a:rPr lang="en-GB" dirty="0"/>
              <a:t>Risks in transferring –&gt; giving up the guarantees offered by the LGPS,  risk of scams. </a:t>
            </a:r>
          </a:p>
          <a:p>
            <a:pPr marL="171450" indent="-171450">
              <a:buFontTx/>
              <a:buChar char="-"/>
            </a:pPr>
            <a:r>
              <a:rPr lang="en-GB" dirty="0"/>
              <a:t>‘Club’ transfers - preferential transfers between public service pension schemes</a:t>
            </a:r>
          </a:p>
          <a:p>
            <a:pPr marL="171450" indent="-171450">
              <a:buFontTx/>
              <a:buChar char="-"/>
            </a:pPr>
            <a:r>
              <a:rPr lang="en-GB" dirty="0"/>
              <a:t>Combine your two periods of membership if you re-join the LGPS – make sure you understand your options and the time limits that apply</a:t>
            </a:r>
          </a:p>
          <a:p>
            <a:pPr marL="171450" indent="-171450">
              <a:buFontTx/>
              <a:buChar char="-"/>
            </a:pPr>
            <a:r>
              <a:rPr lang="en-GB" dirty="0"/>
              <a:t>Take a refund of the contributions you have paid if you were a member for less than two years.</a:t>
            </a:r>
          </a:p>
        </p:txBody>
      </p:sp>
      <p:sp>
        <p:nvSpPr>
          <p:cNvPr id="4" name="Slide Number Placeholder 3"/>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89140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cy-GB" sz="1800" dirty="0">
                <a:effectLst/>
                <a:latin typeface="Calibri" panose="020F0502020204030204" pitchFamily="34" charset="0"/>
                <a:ea typeface="Calibri" panose="020F0502020204030204" pitchFamily="34" charset="0"/>
              </a:rPr>
              <a:t>Can you spot the warning signs of a pension scam? Scammers’ tactics include:</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Offering free pension reviews or health checks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Promising better returns on savings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Suggesting you try to take your pension benefits before age 55</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Promoting tax loopholes, pension loans or upfront cash</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Forcing you to act quickly with tight deadlines or once-only deals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Contacting you out of the blue – cold calling is against the law. No company should contact you about your pension unless you have asked them to.</a:t>
            </a:r>
            <a:endParaRPr lang="en-GB" sz="1800" dirty="0">
              <a:effectLst/>
              <a:latin typeface="Calibri" panose="020F0502020204030204" pitchFamily="34" charset="0"/>
              <a:ea typeface="Calibri" panose="020F0502020204030204" pitchFamily="34" charset="0"/>
            </a:endParaRPr>
          </a:p>
          <a:p>
            <a:pPr>
              <a:spcAft>
                <a:spcPts val="600"/>
              </a:spcAft>
            </a:pPr>
            <a:r>
              <a:rPr lang="cy-GB" sz="1800" dirty="0">
                <a:effectLst/>
                <a:latin typeface="Calibri" panose="020F0502020204030204" pitchFamily="34" charset="0"/>
                <a:ea typeface="Calibri" panose="020F0502020204030204" pitchFamily="34" charset="0"/>
              </a:rPr>
              <a:t>Once you have transferred your pension into a scam it’s too late. You could end up losing all your pension savings. </a:t>
            </a:r>
          </a:p>
          <a:p>
            <a:pPr>
              <a:spcAft>
                <a:spcPts val="600"/>
              </a:spcAft>
            </a:pPr>
            <a:r>
              <a:rPr lang="cy-GB" sz="1800" dirty="0">
                <a:effectLst/>
                <a:latin typeface="Calibri" panose="020F0502020204030204" pitchFamily="34" charset="0"/>
              </a:rPr>
              <a:t>Recommend independent financial advice – compulsory for some transfers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t>[Depending on your ability to share audio, you may wish to avoid playing the TPR video on this slide. This is the link to the TPR page </a:t>
            </a:r>
            <a:r>
              <a:rPr lang="en-GB"/>
              <a:t>including videos]</a:t>
            </a:r>
            <a:endParaRPr lang="en-GB" dirty="0"/>
          </a:p>
          <a:p>
            <a:pPr>
              <a:spcAft>
                <a:spcPts val="600"/>
              </a:spcAft>
            </a:pP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41701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y-GB" dirty="0"/>
              <a:t>You can choose to retire at any time between age 55 and 75 (increasing to 57)</a:t>
            </a:r>
          </a:p>
          <a:p>
            <a:pPr marL="171450" indent="-171450">
              <a:buFont typeface="Arial" panose="020B0604020202020204" pitchFamily="34" charset="0"/>
              <a:buChar char="•"/>
            </a:pPr>
            <a:r>
              <a:rPr lang="cy-GB" dirty="0"/>
              <a:t>You need at least two years’ membership to qualify for a pension</a:t>
            </a:r>
          </a:p>
          <a:p>
            <a:pPr marL="171450" indent="-171450">
              <a:buFont typeface="Arial" panose="020B0604020202020204" pitchFamily="34" charset="0"/>
              <a:buChar char="•"/>
            </a:pPr>
            <a:r>
              <a:rPr lang="cy-GB" dirty="0"/>
              <a:t>And you must have left your job</a:t>
            </a:r>
          </a:p>
          <a:p>
            <a:pPr marL="171450" indent="-171450">
              <a:buFont typeface="Arial" panose="020B0604020202020204" pitchFamily="34" charset="0"/>
              <a:buChar char="•"/>
            </a:pPr>
            <a:r>
              <a:rPr lang="cy-GB" dirty="0"/>
              <a:t>Exception – if you reach age 75 as an active member. Pension paid straight away even if you stay in employment and /or you have been a member for less than two years</a:t>
            </a:r>
          </a:p>
          <a:p>
            <a:pPr marL="171450" indent="-171450">
              <a:buFont typeface="Arial" panose="020B0604020202020204" pitchFamily="34" charset="0"/>
              <a:buChar char="•"/>
            </a:pPr>
            <a:endParaRPr lang="cy-GB" dirty="0"/>
          </a:p>
          <a:p>
            <a:pPr marL="171450" indent="-171450">
              <a:buFont typeface="Arial" panose="020B0604020202020204" pitchFamily="34" charset="0"/>
              <a:buChar char="•"/>
            </a:pPr>
            <a:r>
              <a:rPr lang="cy-GB" dirty="0"/>
              <a:t>You must take your whole LGPS pension. </a:t>
            </a:r>
          </a:p>
          <a:p>
            <a:pPr marL="171450" indent="-171450">
              <a:buFont typeface="Arial" panose="020B0604020202020204" pitchFamily="34" charset="0"/>
              <a:buChar char="•"/>
            </a:pPr>
            <a:r>
              <a:rPr lang="cy-GB" dirty="0"/>
              <a:t>If you joined before 1 April 2015, you can’t take your final salary benefits and take your CARE benefits later.</a:t>
            </a:r>
          </a:p>
        </p:txBody>
      </p:sp>
      <p:sp>
        <p:nvSpPr>
          <p:cNvPr id="4" name="Slide Number Placeholder 3"/>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629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These are the reductions for each full year</a:t>
            </a:r>
          </a:p>
          <a:p>
            <a:pPr marL="171450" indent="-171450">
              <a:buFont typeface="Arial" panose="020B0604020202020204" pitchFamily="34" charset="0"/>
              <a:buChar char="•"/>
            </a:pPr>
            <a:r>
              <a:rPr lang="cy-GB" dirty="0"/>
              <a:t>Actual reduction based on exact number of years and days early. </a:t>
            </a:r>
          </a:p>
          <a:p>
            <a:pPr marL="171450" indent="-171450">
              <a:buFont typeface="Arial" panose="020B0604020202020204" pitchFamily="34" charset="0"/>
              <a:buChar char="•"/>
            </a:pPr>
            <a:r>
              <a:rPr lang="cy-GB" dirty="0"/>
              <a:t>You will only have an automatic lump sum if you joined before 1 April 2009 </a:t>
            </a:r>
          </a:p>
          <a:p>
            <a:pPr marL="171450" indent="-171450">
              <a:buFont typeface="Arial" panose="020B0604020202020204" pitchFamily="34" charset="0"/>
              <a:buChar char="•"/>
            </a:pPr>
            <a:r>
              <a:rPr lang="cy-GB" dirty="0"/>
              <a:t>Final salary benefits can be paid without reduction earlier than CARE benefits (age 65 instead of State Pension Age). The Rule of 85 means that some members’ pre 1 April 2008 benefits can be paid earlier. </a:t>
            </a:r>
          </a:p>
          <a:p>
            <a:pPr marL="171450" indent="-171450">
              <a:buFont typeface="Arial" panose="020B0604020202020204" pitchFamily="34" charset="0"/>
              <a:buChar char="•"/>
            </a:pPr>
            <a:r>
              <a:rPr lang="cy-GB" dirty="0"/>
              <a:t>You may have 2 or 3 different Normal Pension Ages and so 2 or 3 different % reductions will apply to different parts of your pension</a:t>
            </a:r>
          </a:p>
          <a:p>
            <a:pPr marL="171450" indent="-171450">
              <a:buFont typeface="Arial" panose="020B0604020202020204" pitchFamily="34" charset="0"/>
              <a:buChar char="•"/>
            </a:pPr>
            <a:r>
              <a:rPr lang="cy-GB" dirty="0"/>
              <a:t>You can see the reductions that would apply to your pension by [requesting an early retirement estimate / using the modeller on the member portal] </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0516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328084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minimum pension age will increase from 55 to 57 from April 2028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will apply to flexible retirement and redundancy/efficiency retirements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Protections were introduced last time the NMPA 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waiting to find out whether there will protections for existing members when it increases in 2028.</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9642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Active member - 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131565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246296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Active member - Different levels of pension are paid depending on how severe your condition is and how likely you are to be able to return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Deferred member - If you satisfy the conditions, your deferred pension would be paid immediately, without reduction for early payment, but with no enhancement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203241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Members can swap pension for lump sum whatever type of retirement they are taking – voluntary, flexible, redundancy, ill health</a:t>
            </a:r>
          </a:p>
          <a:p>
            <a:pPr marL="171450" indent="-171450">
              <a:buFont typeface="Arial" panose="020B0604020202020204" pitchFamily="34" charset="0"/>
              <a:buChar char="•"/>
            </a:pPr>
            <a:r>
              <a:rPr lang="en-GB" dirty="0"/>
              <a:t>For every £1 of yearly pension you give up, you get £12 extra tax-free cash</a:t>
            </a:r>
          </a:p>
          <a:p>
            <a:pPr marL="171450" indent="-171450">
              <a:buFont typeface="Arial" panose="020B0604020202020204" pitchFamily="34" charset="0"/>
              <a:buChar char="•"/>
            </a:pPr>
            <a:r>
              <a:rPr lang="en-GB" dirty="0"/>
              <a:t>Members who joined the LGPS before 1 April 2009 have an automatic lump sum. They can still use this option to increase their lump sum</a:t>
            </a:r>
          </a:p>
          <a:p>
            <a:pPr marL="171450" indent="-171450">
              <a:buFont typeface="Arial" panose="020B0604020202020204" pitchFamily="34" charset="0"/>
              <a:buChar char="•"/>
            </a:pPr>
            <a:r>
              <a:rPr lang="en-GB" dirty="0"/>
              <a:t>Scan the QR code to visit the lump sum calculator on the national member website</a:t>
            </a:r>
          </a:p>
          <a:p>
            <a:pPr marL="171450" indent="-171450">
              <a:buFont typeface="Arial" panose="020B0604020202020204" pitchFamily="34" charset="0"/>
              <a:buChar char="•"/>
            </a:pPr>
            <a:r>
              <a:rPr lang="en-GB" dirty="0"/>
              <a:t>Your standard and maximum lump sum figures will be given to you by your pension fund as part of your retirement pack</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72054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annual statement is an annual update on how your pension is growing – as an active member, you should receive one by 31 August each year</a:t>
            </a:r>
          </a:p>
          <a:p>
            <a:pPr marL="171450" indent="-171450">
              <a:buFont typeface="Arial" panose="020B0604020202020204" pitchFamily="34" charset="0"/>
              <a:buChar char="•"/>
            </a:pPr>
            <a:r>
              <a:rPr lang="en-GB" dirty="0"/>
              <a:t>It gives you the current value of your benefits and a projection to your Normal Pension Age</a:t>
            </a:r>
          </a:p>
          <a:p>
            <a:pPr marL="171450" indent="-171450">
              <a:buFont typeface="Arial" panose="020B0604020202020204" pitchFamily="34" charset="0"/>
              <a:buChar char="•"/>
            </a:pPr>
            <a:r>
              <a:rPr lang="en-GB" dirty="0"/>
              <a:t>Your statement also provides estimates of the death grant and partner’s pension that would be paid if you die as an active member</a:t>
            </a:r>
          </a:p>
          <a:p>
            <a:pPr marL="171450" indent="-171450">
              <a:buFont typeface="Arial" panose="020B0604020202020204" pitchFamily="34" charset="0"/>
              <a:buChar char="•"/>
            </a:pPr>
            <a:r>
              <a:rPr lang="en-GB" dirty="0"/>
              <a:t>Reminder – keep expression of wish for death grant up to date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292400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important to check your statement each year</a:t>
            </a:r>
          </a:p>
          <a:p>
            <a:pPr marL="171450" indent="-171450">
              <a:buFont typeface="Arial" panose="020B0604020202020204" pitchFamily="34" charset="0"/>
              <a:buChar char="•"/>
            </a:pPr>
            <a:r>
              <a:rPr lang="en-GB" dirty="0"/>
              <a:t>The figures in your statement are based on what has been provided by your employer, [please contact your employer / the pension fund by **/** date if you think any details are incorrect]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[Signpost to where members can access their annual statement and obtain support </a:t>
            </a:r>
            <a:r>
              <a:rPr lang="en-GB" dirty="0" err="1"/>
              <a:t>i.e</a:t>
            </a:r>
            <a:r>
              <a:rPr lang="en-GB" dirty="0"/>
              <a:t> portal, guides, video etc]</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28</a:t>
            </a:fld>
            <a:endParaRPr lang="en-GB"/>
          </a:p>
        </p:txBody>
      </p:sp>
    </p:spTree>
    <p:extLst>
      <p:ext uri="{BB962C8B-B14F-4D97-AF65-F5344CB8AC3E}">
        <p14:creationId xmlns:p14="http://schemas.microsoft.com/office/powerpoint/2010/main" val="55918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29</a:t>
            </a:fld>
            <a:endParaRPr lang="en-GB"/>
          </a:p>
        </p:txBody>
      </p:sp>
    </p:spTree>
    <p:extLst>
      <p:ext uri="{BB962C8B-B14F-4D97-AF65-F5344CB8AC3E}">
        <p14:creationId xmlns:p14="http://schemas.microsoft.com/office/powerpoint/2010/main" val="362995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endParaRPr lang="en-GB" dirty="0"/>
          </a:p>
          <a:p>
            <a:r>
              <a:rPr lang="en-GB" dirty="0"/>
              <a:t>So what is a pension? It is a way of saving for retirement that will pay you an income for life after you have finished working. </a:t>
            </a:r>
          </a:p>
          <a:p>
            <a:endParaRPr lang="en-GB" dirty="0"/>
          </a:p>
          <a:p>
            <a:r>
              <a:rPr lang="en-GB" dirty="0"/>
              <a:t>Pensions come in many shapes and sizes. Today we’ll be looking at the unique features and benefits of the LGPS.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2204347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[Funds should customise this slide to include the links most useful to members and what they can use them for]</a:t>
            </a:r>
          </a:p>
        </p:txBody>
      </p:sp>
      <p:sp>
        <p:nvSpPr>
          <p:cNvPr id="4" name="Slide Number Placeholder 3"/>
          <p:cNvSpPr>
            <a:spLocks noGrp="1"/>
          </p:cNvSpPr>
          <p:nvPr>
            <p:ph type="sldNum" sz="quarter" idx="5"/>
          </p:nvPr>
        </p:nvSpPr>
        <p:spPr/>
        <p:txBody>
          <a:bodyPr/>
          <a:lstStyle/>
          <a:p>
            <a:fld id="{31A0DC62-F792-419E-9599-454A67565114}" type="slidenum">
              <a:rPr lang="en-GB" smtClean="0"/>
              <a:t>30</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Rules set nationally in regulations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Unlike many public sector schemes, it is not administered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11 funds across Scotland administer locally, in touch with what matters to the members in that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[Introduce your pension fund, plus which council is the administering authority and any local arrangements such as third-party administrator]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does the administering authority do? Responsible for managing and administering the scheme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34025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broadly three types of members – </a:t>
            </a:r>
          </a:p>
          <a:p>
            <a:r>
              <a:rPr lang="en-GB" dirty="0"/>
              <a:t>Active: currently paying into the scheme</a:t>
            </a:r>
          </a:p>
          <a:p>
            <a:r>
              <a:rPr lang="en-GB" dirty="0"/>
              <a:t>Pensioner: receiving benefits from the scheme (two groups: those who paid into the LGPS in the past and their partners or children who are receiving survivor pensions)</a:t>
            </a:r>
          </a:p>
          <a:p>
            <a:r>
              <a:rPr lang="en-GB" dirty="0"/>
              <a:t>Deferred: paid into the LGPS in the past and have not yet been paid their pension</a:t>
            </a:r>
          </a:p>
          <a:p>
            <a:endParaRPr lang="en-GB" dirty="0"/>
          </a:p>
          <a:p>
            <a:r>
              <a:rPr lang="en-GB" dirty="0"/>
              <a:t>Individuals have a separate pension account for each LG employment. One person could be more than one type of member – an active member could also be a pensioner member, for example.</a:t>
            </a:r>
          </a:p>
        </p:txBody>
      </p:sp>
      <p:sp>
        <p:nvSpPr>
          <p:cNvPr id="4" name="Slide Number Placeholder 3"/>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41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benefits you build up are based on your pay and how long you’re in the scheme. It is </a:t>
            </a:r>
            <a:r>
              <a:rPr lang="en-GB" b="1" dirty="0"/>
              <a:t>not like </a:t>
            </a:r>
            <a:r>
              <a:rPr lang="en-GB" b="0" dirty="0"/>
              <a:t>many schemes which are defined contribution schemes – build up benefits based on how much is paid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 investment risk associated with your core pension savings</a:t>
            </a:r>
            <a:endParaRPr lang="en-GB" b="1" dirty="0"/>
          </a:p>
          <a:p>
            <a:endParaRPr lang="en-GB" dirty="0"/>
          </a:p>
          <a:p>
            <a:r>
              <a:rPr lang="en-GB" dirty="0"/>
              <a:t>The rules of the scheme guarantee that the pension you build up will be paid to you, whatever happens i.e. stock market crashes etc</a:t>
            </a:r>
          </a:p>
          <a:p>
            <a:endParaRPr lang="en-GB" dirty="0"/>
          </a:p>
          <a:p>
            <a:r>
              <a:rPr lang="en-GB" dirty="0"/>
              <a:t>Both you and your employer pay into the local fund – these contributions do not relate to your benefits, they are how the Scheme is paid for (along with investment growth)</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318421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2015 the LGPS has been a career average scheme. Members who paid in before built up final salary benefits. We’ll explain that in more detail later in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year 1/49</a:t>
            </a:r>
            <a:r>
              <a:rPr lang="en-GB" baseline="30000" dirty="0"/>
              <a:t>th</a:t>
            </a:r>
            <a:r>
              <a:rPr lang="en-GB" dirty="0"/>
              <a:t> of your pensionable pay is added into your ‘pension account’ and increased annually for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retire, all these yearly ‘chunks’ are added together – and that’s the pension you get. It’s that simple…. More or less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20857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way to save for retirement</a:t>
            </a:r>
          </a:p>
          <a:p>
            <a:endParaRPr lang="en-GB" dirty="0"/>
          </a:p>
          <a:p>
            <a:r>
              <a:rPr lang="en-GB" dirty="0"/>
              <a:t>Cost effective and tax efficient</a:t>
            </a:r>
          </a:p>
          <a:p>
            <a:endParaRPr lang="en-GB" dirty="0"/>
          </a:p>
          <a:p>
            <a:r>
              <a:rPr lang="en-GB" dirty="0"/>
              <a:t>Flexible – you can take pension only or a mix of pension and a one-off tax-free lump sum when you retire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3669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salary pension scheme up to 1 April 2015. NPA for final salary benefits is generally 65.</a:t>
            </a:r>
          </a:p>
          <a:p>
            <a:pPr marL="171450" indent="-171450">
              <a:buFont typeface="Arial" panose="020B0604020202020204" pitchFamily="34" charset="0"/>
              <a:buChar char="•"/>
            </a:pPr>
            <a:r>
              <a:rPr lang="en-GB" dirty="0"/>
              <a:t>For each year before 1 April 2009, you get a yearly pension of 1/80th of your final pay, plus a lump sum of 3 times your pension. </a:t>
            </a:r>
          </a:p>
          <a:p>
            <a:pPr marL="171450" indent="-171450">
              <a:buFont typeface="Arial" panose="020B0604020202020204" pitchFamily="34" charset="0"/>
              <a:buChar char="•"/>
            </a:pPr>
            <a:r>
              <a:rPr lang="en-GB" dirty="0"/>
              <a:t>If you work part time, final pay is the full time equivalent pay for your job.</a:t>
            </a:r>
          </a:p>
          <a:p>
            <a:pPr marL="171450" indent="-171450">
              <a:buFont typeface="Arial" panose="020B0604020202020204" pitchFamily="34" charset="0"/>
              <a:buChar char="•"/>
            </a:pPr>
            <a:r>
              <a:rPr lang="en-GB" dirty="0"/>
              <a:t>For each year 1 April 2009 to 31 March 2015, you get a yearly pension of 1/60th of your final pay</a:t>
            </a:r>
          </a:p>
          <a:p>
            <a:r>
              <a:rPr lang="en-GB" dirty="0"/>
              <a:t>Career average revalued earnings (CARE) scheme from 1 April 2015</a:t>
            </a:r>
          </a:p>
          <a:p>
            <a:pPr marL="171450" indent="-171450">
              <a:buFont typeface="Arial" panose="020B0604020202020204" pitchFamily="34" charset="0"/>
              <a:buChar char="•"/>
            </a:pPr>
            <a:r>
              <a:rPr lang="en-GB" dirty="0"/>
              <a:t>Each Scheme year (starts 1 April), 1/49th of your pay is added to your pension account – revalued with inflation</a:t>
            </a:r>
          </a:p>
          <a:p>
            <a:pPr marL="171450" indent="-171450">
              <a:buFont typeface="Arial" panose="020B0604020202020204" pitchFamily="34" charset="0"/>
              <a:buChar char="•"/>
            </a:pPr>
            <a:r>
              <a:rPr lang="en-GB" dirty="0"/>
              <a:t>1/98th if you were in 50/50 section</a:t>
            </a:r>
          </a:p>
          <a:p>
            <a:pPr marL="171450" indent="-171450">
              <a:buFont typeface="Arial" panose="020B0604020202020204" pitchFamily="34" charset="0"/>
              <a:buChar char="•"/>
            </a:pPr>
            <a:r>
              <a:rPr lang="en-GB" dirty="0"/>
              <a:t>NPA for CARE benefits is your State Pension Age</a:t>
            </a:r>
          </a:p>
        </p:txBody>
      </p:sp>
      <p:sp>
        <p:nvSpPr>
          <p:cNvPr id="4" name="Slide Number Placeholder 3"/>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236951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
        <p:nvSpPr>
          <p:cNvPr id="9" name="Rectangle 8">
            <a:extLst>
              <a:ext uri="{FF2B5EF4-FFF2-40B4-BE49-F238E27FC236}">
                <a16:creationId xmlns:a16="http://schemas.microsoft.com/office/drawing/2014/main" id="{165163FF-0DF0-A267-8380-535E6B7583B2}"/>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D4EC055-08E5-9F88-DFA2-740757733DC3}"/>
              </a:ext>
            </a:extLst>
          </p:cNvPr>
          <p:cNvPicPr>
            <a:picLocks noChangeAspect="1"/>
          </p:cNvPicPr>
          <p:nvPr userDrawn="1"/>
        </p:nvPicPr>
        <p:blipFill>
          <a:blip r:embed="rId2"/>
          <a:stretch>
            <a:fillRect/>
          </a:stretch>
        </p:blipFill>
        <p:spPr>
          <a:xfrm>
            <a:off x="6668344" y="5396857"/>
            <a:ext cx="2013539" cy="531995"/>
          </a:xfrm>
          <a:prstGeom prst="rect">
            <a:avLst/>
          </a:prstGeom>
        </p:spPr>
      </p:pic>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EDDBD-CE6C-4170-8016-5F012B3A3424}"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13/08/2025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13/08/2025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13/08/2025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13/08/2025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13/08/2025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
        <p:nvSpPr>
          <p:cNvPr id="11" name="Rectangle 10">
            <a:extLst>
              <a:ext uri="{FF2B5EF4-FFF2-40B4-BE49-F238E27FC236}">
                <a16:creationId xmlns:a16="http://schemas.microsoft.com/office/drawing/2014/main" id="{79A434B6-EBE5-2464-37FB-6F998CFA2E1A}"/>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lgpsmember.org/help-and-support/tools-and-calculators/buy-extra-pension-calculato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scotlgpsmember.org/help-and-support/tools-and-calculators/buy-extra-pension-calculato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player.vimeo.com/video/869563156?app_id=122963"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www.youtube.com/embed/jTHmLTC553s?feature=oembed" TargetMode="External"/><Relationship Id="rId6" Type="http://schemas.openxmlformats.org/officeDocument/2006/relationships/image" Target="../media/image20.jpeg"/><Relationship Id="rId5" Type="http://schemas.openxmlformats.org/officeDocument/2006/relationships/hyperlink" Target="https://www.fca.org.uk/consumers/warning-list-unauthorised-firms" TargetMode="External"/><Relationship Id="rId4" Type="http://schemas.openxmlformats.org/officeDocument/2006/relationships/hyperlink" Target="https://register.fca.org.uk/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cotlgpsmember.org/help-and-support/tools-and-calculators/lump-sum-calculato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cotlgpsmember.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highlandpensionfund.mypensiondetails.co.uk/login" TargetMode="External"/><Relationship Id="rId4" Type="http://schemas.openxmlformats.org/officeDocument/2006/relationships/hyperlink" Target="http://www.highlandpensionfun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1C9FF-3E69-224C-D530-44DB50AE2E24}"/>
              </a:ext>
            </a:extLst>
          </p:cNvPr>
          <p:cNvSpPr>
            <a:spLocks noGrp="1"/>
          </p:cNvSpPr>
          <p:nvPr>
            <p:ph idx="1"/>
          </p:nvPr>
        </p:nvSpPr>
        <p:spPr>
          <a:xfrm>
            <a:off x="4088657" y="4634436"/>
            <a:ext cx="4453988" cy="522514"/>
          </a:xfrm>
        </p:spPr>
        <p:txBody>
          <a:bodyPr/>
          <a:lstStyle/>
          <a:p>
            <a:pPr marL="0" indent="0">
              <a:buNone/>
            </a:pPr>
            <a:r>
              <a:rPr lang="en-GB" dirty="0"/>
              <a:t>Highland Pension Fund</a:t>
            </a:r>
          </a:p>
        </p:txBody>
      </p:sp>
      <p:sp>
        <p:nvSpPr>
          <p:cNvPr id="2" name="TextBox 1">
            <a:extLst>
              <a:ext uri="{FF2B5EF4-FFF2-40B4-BE49-F238E27FC236}">
                <a16:creationId xmlns:a16="http://schemas.microsoft.com/office/drawing/2014/main" id="{E982BD0A-CE8A-1AEE-3FEA-7A7AC38AD8CE}"/>
              </a:ext>
            </a:extLst>
          </p:cNvPr>
          <p:cNvSpPr txBox="1"/>
          <p:nvPr/>
        </p:nvSpPr>
        <p:spPr>
          <a:xfrm>
            <a:off x="422756" y="557138"/>
            <a:ext cx="6685156" cy="2169825"/>
          </a:xfrm>
          <a:prstGeom prst="rect">
            <a:avLst/>
          </a:prstGeom>
          <a:noFill/>
        </p:spPr>
        <p:txBody>
          <a:bodyPr wrap="square">
            <a:spAutoFit/>
          </a:bodyPr>
          <a:lstStyle/>
          <a:p>
            <a:r>
              <a:rPr lang="en-GB" sz="13500" b="1" i="0" u="none" strike="noStrike" baseline="0" dirty="0">
                <a:solidFill>
                  <a:srgbClr val="ED7D31"/>
                </a:solidFill>
                <a:latin typeface="GothamNarrow-Bold"/>
              </a:rPr>
              <a:t>PENSION</a:t>
            </a:r>
            <a:endParaRPr lang="en-GB" sz="13500" dirty="0"/>
          </a:p>
        </p:txBody>
      </p:sp>
      <p:sp>
        <p:nvSpPr>
          <p:cNvPr id="5" name="TextBox 4">
            <a:extLst>
              <a:ext uri="{FF2B5EF4-FFF2-40B4-BE49-F238E27FC236}">
                <a16:creationId xmlns:a16="http://schemas.microsoft.com/office/drawing/2014/main" id="{17E063ED-85B9-3D07-31C7-1E81B738DBC0}"/>
              </a:ext>
            </a:extLst>
          </p:cNvPr>
          <p:cNvSpPr txBox="1"/>
          <p:nvPr/>
        </p:nvSpPr>
        <p:spPr>
          <a:xfrm>
            <a:off x="3543300" y="2537186"/>
            <a:ext cx="5090746"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dirty="0">
                <a:solidFill>
                  <a:srgbClr val="B94F3F"/>
                </a:solidFill>
                <a:latin typeface="GothamNarrow-Book"/>
              </a:rPr>
              <a:t>15 - 19 SEPTEMBER 2025</a:t>
            </a:r>
            <a:endParaRPr lang="en-GB" sz="3600" dirty="0"/>
          </a:p>
        </p:txBody>
      </p:sp>
      <p:pic>
        <p:nvPicPr>
          <p:cNvPr id="6" name="Picture 5">
            <a:extLst>
              <a:ext uri="{FF2B5EF4-FFF2-40B4-BE49-F238E27FC236}">
                <a16:creationId xmlns:a16="http://schemas.microsoft.com/office/drawing/2014/main" id="{866DCCC2-34AD-C0B9-AAB1-635C6DCAEFE5}"/>
              </a:ext>
            </a:extLst>
          </p:cNvPr>
          <p:cNvPicPr>
            <a:picLocks noChangeAspect="1"/>
          </p:cNvPicPr>
          <p:nvPr/>
        </p:nvPicPr>
        <p:blipFill>
          <a:blip r:embed="rId3"/>
          <a:stretch>
            <a:fillRect/>
          </a:stretch>
        </p:blipFill>
        <p:spPr>
          <a:xfrm>
            <a:off x="6979751" y="1066835"/>
            <a:ext cx="1905266" cy="1247949"/>
          </a:xfrm>
          <a:prstGeom prst="rect">
            <a:avLst/>
          </a:prstGeom>
        </p:spPr>
      </p:pic>
      <p:pic>
        <p:nvPicPr>
          <p:cNvPr id="8" name="Picture 7">
            <a:extLst>
              <a:ext uri="{FF2B5EF4-FFF2-40B4-BE49-F238E27FC236}">
                <a16:creationId xmlns:a16="http://schemas.microsoft.com/office/drawing/2014/main" id="{97B4FA10-635E-2B3E-7BDA-999FE204F32B}"/>
              </a:ext>
            </a:extLst>
          </p:cNvPr>
          <p:cNvPicPr>
            <a:picLocks noChangeAspect="1"/>
          </p:cNvPicPr>
          <p:nvPr/>
        </p:nvPicPr>
        <p:blipFill>
          <a:blip r:embed="rId4"/>
          <a:stretch>
            <a:fillRect/>
          </a:stretch>
        </p:blipFill>
        <p:spPr>
          <a:xfrm>
            <a:off x="422755" y="2451057"/>
            <a:ext cx="2743525" cy="1419066"/>
          </a:xfrm>
          <a:prstGeom prst="rect">
            <a:avLst/>
          </a:prstGeom>
        </p:spPr>
      </p:pic>
    </p:spTree>
    <p:extLst>
      <p:ext uri="{BB962C8B-B14F-4D97-AF65-F5344CB8AC3E}">
        <p14:creationId xmlns:p14="http://schemas.microsoft.com/office/powerpoint/2010/main" val="253899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66001D1-B3B4-4E6E-4AAA-A11B4CBE222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9" name="Picture 8" descr="Death condolences.eps">
            <a:extLst>
              <a:ext uri="{FF2B5EF4-FFF2-40B4-BE49-F238E27FC236}">
                <a16:creationId xmlns:a16="http://schemas.microsoft.com/office/drawing/2014/main" id="{902CBCFB-B3E5-32C2-67BD-EF22785D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9" y="1591729"/>
            <a:ext cx="2247779" cy="2247779"/>
          </a:xfrm>
          <a:prstGeom prst="rect">
            <a:avLst/>
          </a:prstGeom>
        </p:spPr>
      </p:pic>
      <p:pic>
        <p:nvPicPr>
          <p:cNvPr id="10" name="Picture 9" descr="Family.eps">
            <a:extLst>
              <a:ext uri="{FF2B5EF4-FFF2-40B4-BE49-F238E27FC236}">
                <a16:creationId xmlns:a16="http://schemas.microsoft.com/office/drawing/2014/main" id="{1DF8C95C-1EE0-545E-AA15-9354105B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981" y="1591729"/>
            <a:ext cx="2247780" cy="2247780"/>
          </a:xfrm>
          <a:prstGeom prst="rect">
            <a:avLst/>
          </a:prstGeom>
        </p:spPr>
      </p:pic>
      <p:pic>
        <p:nvPicPr>
          <p:cNvPr id="11" name="Picture 10" descr="Health logo.eps">
            <a:extLst>
              <a:ext uri="{FF2B5EF4-FFF2-40B4-BE49-F238E27FC236}">
                <a16:creationId xmlns:a16="http://schemas.microsoft.com/office/drawing/2014/main" id="{D6315ED1-D0CF-0744-0142-6E430B2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964" y="1503896"/>
            <a:ext cx="2335612" cy="2335612"/>
          </a:xfrm>
          <a:prstGeom prst="rect">
            <a:avLst/>
          </a:prstGeom>
        </p:spPr>
      </p:pic>
      <p:sp>
        <p:nvSpPr>
          <p:cNvPr id="21" name="TextBox 20">
            <a:extLst>
              <a:ext uri="{FF2B5EF4-FFF2-40B4-BE49-F238E27FC236}">
                <a16:creationId xmlns:a16="http://schemas.microsoft.com/office/drawing/2014/main" id="{A9EEACE4-3359-914B-0678-D96DA483BD4F}"/>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Protection for you and your family</a:t>
            </a:r>
            <a:endParaRPr lang="en-GB" sz="3200" b="1" dirty="0">
              <a:solidFill>
                <a:schemeClr val="accent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D1F854A-6FA8-8815-B993-8C3CAA4189B5}"/>
              </a:ext>
            </a:extLst>
          </p:cNvPr>
          <p:cNvSpPr txBox="1"/>
          <p:nvPr/>
        </p:nvSpPr>
        <p:spPr>
          <a:xfrm>
            <a:off x="913231" y="4258275"/>
            <a:ext cx="2396414"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Death grant of three times your pay</a:t>
            </a:r>
            <a:endParaRPr lang="en-GB" dirty="0"/>
          </a:p>
        </p:txBody>
      </p:sp>
      <p:sp>
        <p:nvSpPr>
          <p:cNvPr id="23" name="TextBox 22">
            <a:extLst>
              <a:ext uri="{FF2B5EF4-FFF2-40B4-BE49-F238E27FC236}">
                <a16:creationId xmlns:a16="http://schemas.microsoft.com/office/drawing/2014/main" id="{60962171-A88F-DD04-A78B-B17DDFB96001}"/>
              </a:ext>
            </a:extLst>
          </p:cNvPr>
          <p:cNvSpPr txBox="1"/>
          <p:nvPr/>
        </p:nvSpPr>
        <p:spPr>
          <a:xfrm>
            <a:off x="3539436" y="4285652"/>
            <a:ext cx="2321719"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Security for your family</a:t>
            </a:r>
            <a:endParaRPr lang="en-GB" dirty="0"/>
          </a:p>
        </p:txBody>
      </p:sp>
      <p:sp>
        <p:nvSpPr>
          <p:cNvPr id="25" name="TextBox 24">
            <a:extLst>
              <a:ext uri="{FF2B5EF4-FFF2-40B4-BE49-F238E27FC236}">
                <a16:creationId xmlns:a16="http://schemas.microsoft.com/office/drawing/2014/main" id="{74BB0D18-044F-88F1-0BA5-DB193ABF9256}"/>
              </a:ext>
            </a:extLst>
          </p:cNvPr>
          <p:cNvSpPr txBox="1"/>
          <p:nvPr/>
        </p:nvSpPr>
        <p:spPr>
          <a:xfrm>
            <a:off x="6024964" y="4253350"/>
            <a:ext cx="2565293"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Ill health retirement</a:t>
            </a:r>
            <a:endParaRPr lang="en-GB" dirty="0"/>
          </a:p>
        </p:txBody>
      </p:sp>
    </p:spTree>
    <p:extLst>
      <p:ext uri="{BB962C8B-B14F-4D97-AF65-F5344CB8AC3E}">
        <p14:creationId xmlns:p14="http://schemas.microsoft.com/office/powerpoint/2010/main" val="229489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7456E1-BFB7-6D54-1ED3-88247AA8D06C}"/>
              </a:ext>
            </a:extLst>
          </p:cNvPr>
          <p:cNvSpPr txBox="1"/>
          <p:nvPr/>
        </p:nvSpPr>
        <p:spPr>
          <a:xfrm>
            <a:off x="345688" y="604197"/>
            <a:ext cx="8529950" cy="584775"/>
          </a:xfrm>
          <a:prstGeom prst="rect">
            <a:avLst/>
          </a:prstGeom>
          <a:noFill/>
        </p:spPr>
        <p:txBody>
          <a:bodyPr wrap="square">
            <a:spAutoFit/>
          </a:bodyPr>
          <a:lstStyle/>
          <a:p>
            <a:r>
              <a:rPr lang="en-GB" sz="3200" b="1" dirty="0">
                <a:solidFill>
                  <a:schemeClr val="accent2"/>
                </a:solidFill>
                <a:effectLst/>
                <a:latin typeface="Nunito" pitchFamily="2" charset="0"/>
                <a:ea typeface="Calibri" panose="020F0502020204030204" pitchFamily="34" charset="0"/>
                <a:cs typeface="Times New Roman" panose="02020603050405020304" pitchFamily="18" charset="0"/>
              </a:rPr>
              <a:t>What does it cost?</a:t>
            </a:r>
            <a:endParaRPr lang="en-GB" sz="3200" b="1" dirty="0">
              <a:solidFill>
                <a:schemeClr val="accent2"/>
              </a:solidFill>
              <a:latin typeface="Franklin Gothic Medium" panose="020B0603020102020204" pitchFamily="34" charset="0"/>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68EDE44-CDC6-5F40-DDCF-A79D4F8C0494}"/>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077640" y="2878089"/>
            <a:ext cx="3330594" cy="1876391"/>
          </a:xfrm>
          <a:prstGeom prst="roundRect">
            <a:avLst>
              <a:gd name="adj" fmla="val 5060"/>
            </a:avLst>
          </a:prstGeom>
          <a:noFill/>
          <a:ln>
            <a:noFill/>
          </a:ln>
        </p:spPr>
      </p:pic>
      <p:sp>
        <p:nvSpPr>
          <p:cNvPr id="4" name="TextBox 3">
            <a:extLst>
              <a:ext uri="{FF2B5EF4-FFF2-40B4-BE49-F238E27FC236}">
                <a16:creationId xmlns:a16="http://schemas.microsoft.com/office/drawing/2014/main" id="{73216EAD-44C9-1543-6572-72888EB85D32}"/>
              </a:ext>
            </a:extLst>
          </p:cNvPr>
          <p:cNvSpPr txBox="1"/>
          <p:nvPr/>
        </p:nvSpPr>
        <p:spPr>
          <a:xfrm>
            <a:off x="345688" y="1399467"/>
            <a:ext cx="8798312" cy="1097736"/>
          </a:xfrm>
          <a:prstGeom prst="rect">
            <a:avLst/>
          </a:prstGeom>
          <a:noFill/>
        </p:spPr>
        <p:txBody>
          <a:bodyPr wrap="square">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Average contribution rate based on five pay bands in the table below</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Sam earns £30,000 a year, so has a contribution rate of 5.6%. </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The monthly cost would be £140, but with tax relief the net cost is </a:t>
            </a:r>
            <a:r>
              <a:rPr lang="en-GB" sz="1800" b="1" dirty="0">
                <a:solidFill>
                  <a:srgbClr val="000000"/>
                </a:solidFill>
                <a:effectLst/>
                <a:latin typeface="Nunito" pitchFamily="2" charset="0"/>
                <a:ea typeface="Calibri" panose="020F0502020204030204" pitchFamily="34" charset="0"/>
                <a:cs typeface="Times New Roman" panose="02020603050405020304" pitchFamily="18" charset="0"/>
              </a:rPr>
              <a:t>£110.60.</a:t>
            </a:r>
          </a:p>
        </p:txBody>
      </p:sp>
      <p:graphicFrame>
        <p:nvGraphicFramePr>
          <p:cNvPr id="7" name="Table 6">
            <a:extLst>
              <a:ext uri="{FF2B5EF4-FFF2-40B4-BE49-F238E27FC236}">
                <a16:creationId xmlns:a16="http://schemas.microsoft.com/office/drawing/2014/main" id="{B5ECFD8F-1412-6877-2C44-383C74A75A36}"/>
              </a:ext>
            </a:extLst>
          </p:cNvPr>
          <p:cNvGraphicFramePr>
            <a:graphicFrameLocks/>
          </p:cNvGraphicFramePr>
          <p:nvPr>
            <p:extLst>
              <p:ext uri="{D42A27DB-BD31-4B8C-83A1-F6EECF244321}">
                <p14:modId xmlns:p14="http://schemas.microsoft.com/office/powerpoint/2010/main" val="2897515086"/>
              </p:ext>
            </p:extLst>
          </p:nvPr>
        </p:nvGraphicFramePr>
        <p:xfrm>
          <a:off x="431799" y="2795569"/>
          <a:ext cx="3992574" cy="2041432"/>
        </p:xfrm>
        <a:graphic>
          <a:graphicData uri="http://schemas.openxmlformats.org/drawingml/2006/table">
            <a:tbl>
              <a:tblPr firstRow="1" bandRow="1">
                <a:tableStyleId>{5C22544A-7EE6-4342-B048-85BDC9FD1C3A}</a:tableStyleId>
              </a:tblPr>
              <a:tblGrid>
                <a:gridCol w="2243952">
                  <a:extLst>
                    <a:ext uri="{9D8B030D-6E8A-4147-A177-3AD203B41FA5}">
                      <a16:colId xmlns:a16="http://schemas.microsoft.com/office/drawing/2014/main" val="2763470734"/>
                    </a:ext>
                  </a:extLst>
                </a:gridCol>
                <a:gridCol w="1748622">
                  <a:extLst>
                    <a:ext uri="{9D8B030D-6E8A-4147-A177-3AD203B41FA5}">
                      <a16:colId xmlns:a16="http://schemas.microsoft.com/office/drawing/2014/main" val="697083295"/>
                    </a:ext>
                  </a:extLst>
                </a:gridCol>
              </a:tblGrid>
              <a:tr h="416572">
                <a:tc>
                  <a:txBody>
                    <a:bodyPr/>
                    <a:lstStyle/>
                    <a:p>
                      <a:r>
                        <a:rPr lang="en-GB" sz="1400" dirty="0">
                          <a:solidFill>
                            <a:schemeClr val="bg1"/>
                          </a:solidFill>
                          <a:effectLst/>
                          <a:latin typeface="Nunito" pitchFamily="2" charset="0"/>
                          <a:cs typeface="Times New Roman" panose="02020603050405020304" pitchFamily="18" charset="0"/>
                        </a:rPr>
                        <a:t>Pensionable earnings</a:t>
                      </a:r>
                      <a:endParaRPr lang="en-US" sz="1400" dirty="0"/>
                    </a:p>
                  </a:txBody>
                  <a:tcPr anchor="ct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Contribution rate</a:t>
                      </a:r>
                      <a:endParaRPr lang="en-US" sz="1400" dirty="0"/>
                    </a:p>
                  </a:txBody>
                  <a:tcPr anchor="ctr">
                    <a:solidFill>
                      <a:srgbClr val="4F7040"/>
                    </a:solidFill>
                  </a:tcPr>
                </a:tc>
                <a:extLst>
                  <a:ext uri="{0D108BD9-81ED-4DB2-BD59-A6C34878D82A}">
                    <a16:rowId xmlns:a16="http://schemas.microsoft.com/office/drawing/2014/main" val="6980114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Up to £27,500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39251728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£27,501 to £33,600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7.25%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2843485"/>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£33,601 to £46,100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8.5%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587188328"/>
                  </a:ext>
                </a:extLst>
              </a:tr>
              <a:tr h="324972">
                <a:tc>
                  <a:txBody>
                    <a:bodyPr/>
                    <a:lstStyle/>
                    <a:p>
                      <a:r>
                        <a:rPr lang="en-GB" sz="1400" dirty="0">
                          <a:solidFill>
                            <a:srgbClr val="000000"/>
                          </a:solidFill>
                          <a:effectLst/>
                          <a:latin typeface="Nunito" pitchFamily="2" charset="0"/>
                          <a:cs typeface="Times New Roman" panose="02020603050405020304" pitchFamily="18" charset="0"/>
                        </a:rPr>
                        <a:t>From £46,101 to £61,400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9.5%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2600413890"/>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cs typeface="Times New Roman" panose="02020603050405020304" pitchFamily="18" charset="0"/>
                        </a:rPr>
                        <a:t>Above £61,401</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12%</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6" name="TextBox 15">
            <a:extLst>
              <a:ext uri="{FF2B5EF4-FFF2-40B4-BE49-F238E27FC236}">
                <a16:creationId xmlns:a16="http://schemas.microsoft.com/office/drawing/2014/main" id="{2C519737-A37C-001C-2D0D-501EC9D94200}"/>
              </a:ext>
            </a:extLst>
          </p:cNvPr>
          <p:cNvSpPr txBox="1"/>
          <p:nvPr/>
        </p:nvSpPr>
        <p:spPr>
          <a:xfrm>
            <a:off x="431799" y="5135367"/>
            <a:ext cx="4070368" cy="646331"/>
          </a:xfrm>
          <a:prstGeom prst="rect">
            <a:avLst/>
          </a:prstGeom>
          <a:noFill/>
        </p:spPr>
        <p:txBody>
          <a:bodyPr wrap="square">
            <a:spAutoFit/>
          </a:bodyPr>
          <a:lstStyle/>
          <a:p>
            <a:pPr algn="ct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Your employer also contributes towards your pension</a:t>
            </a:r>
            <a:r>
              <a:rPr kumimoji="0" lang="en-GB" sz="1800" b="0" i="0" u="none" strike="noStrike" kern="1200" cap="none" spc="0" normalizeH="0" baseline="0" noProof="0" dirty="0">
                <a:ln>
                  <a:noFill/>
                </a:ln>
                <a:solidFill>
                  <a:srgbClr val="000000"/>
                </a:solidFill>
                <a:effectLst/>
                <a:uLnTx/>
                <a:uFillTx/>
                <a:latin typeface="Franklin Gothic Book"/>
                <a:ea typeface="+mn-ea"/>
                <a:cs typeface="+mn-cs"/>
              </a:rPr>
              <a:t> </a:t>
            </a:r>
            <a:endParaRPr lang="en-GB" dirty="0"/>
          </a:p>
        </p:txBody>
      </p:sp>
      <p:sp>
        <p:nvSpPr>
          <p:cNvPr id="19" name="Content Placeholder 4">
            <a:extLst>
              <a:ext uri="{FF2B5EF4-FFF2-40B4-BE49-F238E27FC236}">
                <a16:creationId xmlns:a16="http://schemas.microsoft.com/office/drawing/2014/main" id="{E782EEBB-6C45-A15B-724A-94A73E8895B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Tree>
    <p:extLst>
      <p:ext uri="{BB962C8B-B14F-4D97-AF65-F5344CB8AC3E}">
        <p14:creationId xmlns:p14="http://schemas.microsoft.com/office/powerpoint/2010/main" val="403936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923330"/>
          </a:xfrm>
          <a:prstGeom prst="rect">
            <a:avLst/>
          </a:prstGeom>
          <a:noFill/>
        </p:spPr>
        <p:txBody>
          <a:bodyPr wrap="square">
            <a:spAutoFit/>
          </a:bodyPr>
          <a:lstStyle/>
          <a:p>
            <a:r>
              <a:rPr lang="en-GB">
                <a:solidFill>
                  <a:srgbClr val="000000"/>
                </a:solidFill>
                <a:latin typeface="Nunito" pitchFamily="2" charset="0"/>
                <a:cs typeface="Times New Roman" panose="02020603050405020304" pitchFamily="18" charset="0"/>
              </a:rPr>
              <a:t>Main section contribution </a:t>
            </a:r>
            <a:r>
              <a:rPr lang="en-GB" dirty="0">
                <a:solidFill>
                  <a:srgbClr val="000000"/>
                </a:solidFill>
                <a:latin typeface="Nunito" pitchFamily="2" charset="0"/>
                <a:cs typeface="Times New Roman" panose="02020603050405020304" pitchFamily="18" charset="0"/>
              </a:rPr>
              <a:t>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102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4581"/>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86987"/>
            <a:ext cx="36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5.5%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289347"/>
            <a:ext cx="36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£500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Tree>
    <p:extLst>
      <p:ext uri="{BB962C8B-B14F-4D97-AF65-F5344CB8AC3E}">
        <p14:creationId xmlns:p14="http://schemas.microsoft.com/office/powerpoint/2010/main" val="350073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749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5538"/>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71035" y="2165941"/>
            <a:ext cx="18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2.75%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304760"/>
            <a:ext cx="18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£250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Isosceles Triangle 5">
            <a:extLst>
              <a:ext uri="{FF2B5EF4-FFF2-40B4-BE49-F238E27FC236}">
                <a16:creationId xmlns:a16="http://schemas.microsoft.com/office/drawing/2014/main" id="{23E1B1C7-2762-6E14-B3EA-5C164B1BB84B}"/>
              </a:ext>
            </a:extLst>
          </p:cNvPr>
          <p:cNvSpPr/>
          <p:nvPr/>
        </p:nvSpPr>
        <p:spPr>
          <a:xfrm rot="16200000">
            <a:off x="3715823" y="2484356"/>
            <a:ext cx="353130" cy="230623"/>
          </a:xfrm>
          <a:prstGeom prst="triangle">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A437DDC-04F1-8FC2-BB2B-ECC2B0D931DD}"/>
              </a:ext>
            </a:extLst>
          </p:cNvPr>
          <p:cNvCxnSpPr>
            <a:cxnSpLocks/>
          </p:cNvCxnSpPr>
          <p:nvPr/>
        </p:nvCxnSpPr>
        <p:spPr>
          <a:xfrm>
            <a:off x="4068210" y="2598490"/>
            <a:ext cx="1357999" cy="0"/>
          </a:xfrm>
          <a:prstGeom prst="line">
            <a:avLst/>
          </a:prstGeom>
          <a:ln w="57150" cap="rnd" cmpd="sng">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DBF24C39-3BBD-7B95-7290-12CC8BF3680D}"/>
              </a:ext>
            </a:extLst>
          </p:cNvPr>
          <p:cNvSpPr/>
          <p:nvPr/>
        </p:nvSpPr>
        <p:spPr>
          <a:xfrm rot="16200000">
            <a:off x="3709782" y="3531125"/>
            <a:ext cx="353130" cy="230623"/>
          </a:xfrm>
          <a:prstGeom prst="triangle">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8B83F1-517D-4B09-DAA4-70EF10067641}"/>
              </a:ext>
            </a:extLst>
          </p:cNvPr>
          <p:cNvCxnSpPr>
            <a:cxnSpLocks/>
          </p:cNvCxnSpPr>
          <p:nvPr/>
        </p:nvCxnSpPr>
        <p:spPr>
          <a:xfrm flipV="1">
            <a:off x="4068210" y="3638024"/>
            <a:ext cx="1357999" cy="8412"/>
          </a:xfrm>
          <a:prstGeom prst="line">
            <a:avLst/>
          </a:prstGeom>
          <a:ln w="57150" cap="rnd" cmpd="sng">
            <a:solidFill>
              <a:srgbClr val="E2F0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705ECFB-B488-9AE8-3CE1-FF9EB8E3FEC1}"/>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paying extra?</a:t>
            </a:r>
            <a:endParaRPr lang="en-GB" sz="3200" b="1" dirty="0">
              <a:solidFill>
                <a:schemeClr val="accent2"/>
              </a:solidFill>
              <a:latin typeface="Franklin Gothic Medium" panose="020B0603020102020204" pitchFamily="34" charset="0"/>
            </a:endParaRPr>
          </a:p>
        </p:txBody>
      </p:sp>
      <p:sp>
        <p:nvSpPr>
          <p:cNvPr id="21" name="Rectangle: Rounded Corners 20">
            <a:extLst>
              <a:ext uri="{FF2B5EF4-FFF2-40B4-BE49-F238E27FC236}">
                <a16:creationId xmlns:a16="http://schemas.microsoft.com/office/drawing/2014/main" id="{B120A628-802A-9F00-BAFD-1DA794CE4D22}"/>
              </a:ext>
            </a:extLst>
          </p:cNvPr>
          <p:cNvSpPr/>
          <p:nvPr/>
        </p:nvSpPr>
        <p:spPr>
          <a:xfrm>
            <a:off x="411740" y="1741282"/>
            <a:ext cx="3677041" cy="3747339"/>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20" name="Rectangle: Rounded Corners 19">
            <a:extLst>
              <a:ext uri="{FF2B5EF4-FFF2-40B4-BE49-F238E27FC236}">
                <a16:creationId xmlns:a16="http://schemas.microsoft.com/office/drawing/2014/main" id="{ADD703DE-0B33-146A-73C6-5A49979D4201}"/>
              </a:ext>
            </a:extLst>
          </p:cNvPr>
          <p:cNvSpPr/>
          <p:nvPr/>
        </p:nvSpPr>
        <p:spPr>
          <a:xfrm>
            <a:off x="5055220" y="1741282"/>
            <a:ext cx="3677041" cy="368539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2" name="Rectangle: Rounded Corners 11">
            <a:extLst>
              <a:ext uri="{FF2B5EF4-FFF2-40B4-BE49-F238E27FC236}">
                <a16:creationId xmlns:a16="http://schemas.microsoft.com/office/drawing/2014/main" id="{65EFCE35-10E2-D993-091D-DA43BF19C02D}"/>
              </a:ext>
            </a:extLst>
          </p:cNvPr>
          <p:cNvSpPr/>
          <p:nvPr/>
        </p:nvSpPr>
        <p:spPr>
          <a:xfrm>
            <a:off x="704627" y="1373116"/>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13" name="Rectangle: Rounded Corners 12">
            <a:extLst>
              <a:ext uri="{FF2B5EF4-FFF2-40B4-BE49-F238E27FC236}">
                <a16:creationId xmlns:a16="http://schemas.microsoft.com/office/drawing/2014/main" id="{D4BC78D0-9A4F-64BB-2B40-755A9015E098}"/>
              </a:ext>
            </a:extLst>
          </p:cNvPr>
          <p:cNvSpPr/>
          <p:nvPr/>
        </p:nvSpPr>
        <p:spPr>
          <a:xfrm>
            <a:off x="5360677" y="1332590"/>
            <a:ext cx="3091266"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Voluntary Contributions (AVCs)</a:t>
            </a:r>
          </a:p>
        </p:txBody>
      </p:sp>
      <p:sp>
        <p:nvSpPr>
          <p:cNvPr id="14" name="TextBox 13">
            <a:extLst>
              <a:ext uri="{FF2B5EF4-FFF2-40B4-BE49-F238E27FC236}">
                <a16:creationId xmlns:a16="http://schemas.microsoft.com/office/drawing/2014/main" id="{77529E8C-28A6-5CD9-62D6-584F4A33B662}"/>
              </a:ext>
            </a:extLst>
          </p:cNvPr>
          <p:cNvSpPr txBox="1"/>
          <p:nvPr/>
        </p:nvSpPr>
        <p:spPr>
          <a:xfrm>
            <a:off x="5202020" y="2292166"/>
            <a:ext cx="3408580" cy="275973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000"/>
              </a:spcAft>
              <a:buFont typeface="Arial" panose="020B0604020202020204" pitchFamily="34" charset="0"/>
              <a:buChar char="•"/>
            </a:pPr>
            <a:r>
              <a:rPr lang="en-GB" sz="1600" dirty="0">
                <a:latin typeface="Nunito" pitchFamily="2" charset="0"/>
              </a:rPr>
              <a:t>AVCs are taken from your pay and transferred to your own personal account with Prudential (Highland Pension Funds in-house AVC provider)</a:t>
            </a:r>
          </a:p>
          <a:p>
            <a:pPr marL="285750" indent="-285750">
              <a:spcAft>
                <a:spcPts val="1000"/>
              </a:spcAft>
              <a:buFont typeface="Arial" panose="020B0604020202020204" pitchFamily="34" charset="0"/>
              <a:buChar char="•"/>
            </a:pPr>
            <a:r>
              <a:rPr lang="en-GB" sz="1600" dirty="0">
                <a:latin typeface="Nunito" pitchFamily="2" charset="0"/>
              </a:rPr>
              <a:t>Use AVCs to purchase extra annual pension from the LGPS or another provider, or take up to 100% of AVCs as tax-free lump sum</a:t>
            </a:r>
          </a:p>
        </p:txBody>
      </p:sp>
      <p:sp>
        <p:nvSpPr>
          <p:cNvPr id="15" name="TextBox 14">
            <a:extLst>
              <a:ext uri="{FF2B5EF4-FFF2-40B4-BE49-F238E27FC236}">
                <a16:creationId xmlns:a16="http://schemas.microsoft.com/office/drawing/2014/main" id="{A1845917-36D3-28C7-85A5-D37BA8840CA9}"/>
              </a:ext>
            </a:extLst>
          </p:cNvPr>
          <p:cNvSpPr txBox="1"/>
          <p:nvPr/>
        </p:nvSpPr>
        <p:spPr>
          <a:xfrm>
            <a:off x="533400" y="2237563"/>
            <a:ext cx="3428999" cy="2339102"/>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are extra contributions to buy extra annual pension </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taken directly from your pay</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Extra pension is paid with your LGPS pension  </a:t>
            </a:r>
          </a:p>
          <a:p>
            <a:pPr marL="285750" indent="-285750">
              <a:spcAft>
                <a:spcPts val="600"/>
              </a:spcAft>
              <a:buFont typeface="Arial" panose="020B0604020202020204" pitchFamily="34" charset="0"/>
              <a:buChar char="•"/>
            </a:pPr>
            <a:r>
              <a:rPr lang="en-GB" dirty="0">
                <a:latin typeface="Nunito" pitchFamily="2" charset="0"/>
              </a:rPr>
              <a:t>APC calculator</a:t>
            </a:r>
            <a:endParaRPr lang="en-GB" dirty="0">
              <a:latin typeface="Nunito" pitchFamily="2" charset="0"/>
              <a:hlinkClick r:id="rId3"/>
            </a:endParaRPr>
          </a:p>
        </p:txBody>
      </p:sp>
      <p:sp>
        <p:nvSpPr>
          <p:cNvPr id="4" name="TextBox 3">
            <a:extLst>
              <a:ext uri="{FF2B5EF4-FFF2-40B4-BE49-F238E27FC236}">
                <a16:creationId xmlns:a16="http://schemas.microsoft.com/office/drawing/2014/main" id="{E2B9DDBE-E54A-CEBB-E308-95C434181020}"/>
              </a:ext>
            </a:extLst>
          </p:cNvPr>
          <p:cNvSpPr txBox="1"/>
          <p:nvPr/>
        </p:nvSpPr>
        <p:spPr>
          <a:xfrm>
            <a:off x="533400" y="4496450"/>
            <a:ext cx="2591333" cy="907941"/>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a:spcAft>
                <a:spcPts val="600"/>
              </a:spcAft>
            </a:pPr>
            <a:r>
              <a:rPr lang="en-GB" sz="1200" dirty="0">
                <a:latin typeface="Nunito" pitchFamily="2" charset="0"/>
                <a:hlinkClick r:id="rId4"/>
              </a:rPr>
              <a:t>www.scotlgpsmember.org/help-and-support/tools-and-calculators/buy-extra-pension-calculator/ </a:t>
            </a:r>
            <a:endParaRPr lang="en-GB" sz="1200" dirty="0">
              <a:latin typeface="Nunito" pitchFamily="2" charset="0"/>
              <a:hlinkClick r:id="rId3"/>
            </a:endParaRPr>
          </a:p>
        </p:txBody>
      </p:sp>
      <p:pic>
        <p:nvPicPr>
          <p:cNvPr id="10" name="Picture 9">
            <a:extLst>
              <a:ext uri="{FF2B5EF4-FFF2-40B4-BE49-F238E27FC236}">
                <a16:creationId xmlns:a16="http://schemas.microsoft.com/office/drawing/2014/main" id="{AC6B2A94-5962-A08F-3096-BCCADFD8DA32}"/>
              </a:ext>
            </a:extLst>
          </p:cNvPr>
          <p:cNvPicPr>
            <a:picLocks noChangeAspect="1"/>
          </p:cNvPicPr>
          <p:nvPr/>
        </p:nvPicPr>
        <p:blipFill>
          <a:blip r:embed="rId5"/>
          <a:stretch>
            <a:fillRect/>
          </a:stretch>
        </p:blipFill>
        <p:spPr>
          <a:xfrm>
            <a:off x="3145073" y="4185834"/>
            <a:ext cx="1970165" cy="1976593"/>
          </a:xfrm>
          <a:prstGeom prst="rect">
            <a:avLst/>
          </a:prstGeom>
        </p:spPr>
      </p:pic>
    </p:spTree>
    <p:extLst>
      <p:ext uri="{BB962C8B-B14F-4D97-AF65-F5344CB8AC3E}">
        <p14:creationId xmlns:p14="http://schemas.microsoft.com/office/powerpoint/2010/main" val="72415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C724DCC5-70CB-FFEF-D8BC-BC06F55892F8}"/>
              </a:ext>
            </a:extLst>
          </p:cNvPr>
          <p:cNvSpPr/>
          <p:nvPr/>
        </p:nvSpPr>
        <p:spPr>
          <a:xfrm>
            <a:off x="5197590" y="1156698"/>
            <a:ext cx="3677041" cy="413914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4" name="Rectangle: Rounded Corners 33">
            <a:extLst>
              <a:ext uri="{FF2B5EF4-FFF2-40B4-BE49-F238E27FC236}">
                <a16:creationId xmlns:a16="http://schemas.microsoft.com/office/drawing/2014/main" id="{D5EE7DDB-7777-4320-8A8B-2158CC0D8821}"/>
              </a:ext>
            </a:extLst>
          </p:cNvPr>
          <p:cNvSpPr/>
          <p:nvPr/>
        </p:nvSpPr>
        <p:spPr>
          <a:xfrm>
            <a:off x="259104" y="1156698"/>
            <a:ext cx="3677041" cy="4149080"/>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19" name="TextBox 18">
            <a:extLst>
              <a:ext uri="{FF2B5EF4-FFF2-40B4-BE49-F238E27FC236}">
                <a16:creationId xmlns:a16="http://schemas.microsoft.com/office/drawing/2014/main" id="{141840CF-8980-7451-70D8-D8F8CA90F1E6}"/>
              </a:ext>
            </a:extLst>
          </p:cNvPr>
          <p:cNvSpPr txBox="1"/>
          <p:nvPr/>
        </p:nvSpPr>
        <p:spPr>
          <a:xfrm>
            <a:off x="411616" y="1807450"/>
            <a:ext cx="3409962" cy="3583032"/>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Pay monthly or make a one-off lump sum payment</a:t>
            </a:r>
          </a:p>
          <a:p>
            <a:pPr marL="285750" indent="-285750">
              <a:spcAft>
                <a:spcPts val="1100"/>
              </a:spcAft>
              <a:buFont typeface="Arial" panose="020B0604020202020204" pitchFamily="34" charset="0"/>
              <a:buChar char="•"/>
            </a:pPr>
            <a:r>
              <a:rPr lang="en-GB" sz="1600" dirty="0">
                <a:latin typeface="Nunito" pitchFamily="2" charset="0"/>
              </a:rPr>
              <a:t>Cost depends on how much extra pension you want to buy, your age and how you spread payments</a:t>
            </a:r>
          </a:p>
          <a:p>
            <a:pPr marL="285750" indent="-285750">
              <a:spcAft>
                <a:spcPts val="1100"/>
              </a:spcAft>
              <a:buFont typeface="Arial" panose="020B0604020202020204" pitchFamily="34" charset="0"/>
              <a:buChar char="•"/>
            </a:pPr>
            <a:r>
              <a:rPr lang="en-GB" sz="1600" dirty="0">
                <a:latin typeface="Nunito" pitchFamily="2" charset="0"/>
              </a:rPr>
              <a:t>Increases/decreases in line with inflation</a:t>
            </a:r>
          </a:p>
          <a:p>
            <a:pPr marL="285750" indent="-285750">
              <a:spcAft>
                <a:spcPts val="1100"/>
              </a:spcAft>
              <a:buFont typeface="Arial" panose="020B0604020202020204" pitchFamily="34" charset="0"/>
              <a:buChar char="•"/>
            </a:pPr>
            <a:r>
              <a:rPr lang="en-GB" sz="1600" dirty="0">
                <a:latin typeface="Nunito" pitchFamily="2" charset="0"/>
              </a:rPr>
              <a:t>No investment opportunity</a:t>
            </a:r>
          </a:p>
          <a:p>
            <a:pPr marL="285750" indent="-285750">
              <a:spcAft>
                <a:spcPts val="1100"/>
              </a:spcAft>
              <a:buFont typeface="Arial" panose="020B0604020202020204" pitchFamily="34" charset="0"/>
              <a:buChar char="•"/>
            </a:pPr>
            <a:r>
              <a:rPr lang="en-GB" sz="1600" dirty="0">
                <a:latin typeface="Nunito" pitchFamily="2" charset="0"/>
              </a:rPr>
              <a:t>No option to buy additional survivor’s pension or benefits</a:t>
            </a:r>
          </a:p>
          <a:p>
            <a:pPr marL="171450" indent="-171450">
              <a:buFont typeface="Arial" panose="020B0604020202020204" pitchFamily="34" charset="0"/>
              <a:buChar char="•"/>
            </a:pPr>
            <a:endParaRPr lang="en-GB" sz="500" dirty="0"/>
          </a:p>
        </p:txBody>
      </p:sp>
      <p:sp>
        <p:nvSpPr>
          <p:cNvPr id="29" name="TextBox 28">
            <a:extLst>
              <a:ext uri="{FF2B5EF4-FFF2-40B4-BE49-F238E27FC236}">
                <a16:creationId xmlns:a16="http://schemas.microsoft.com/office/drawing/2014/main" id="{50B7F650-E59E-5FD0-0A92-3BB23277325F}"/>
              </a:ext>
            </a:extLst>
          </p:cNvPr>
          <p:cNvSpPr txBox="1"/>
          <p:nvPr/>
        </p:nvSpPr>
        <p:spPr>
          <a:xfrm>
            <a:off x="5322422" y="1774605"/>
            <a:ext cx="3409962" cy="3365024"/>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You decide how much you pay</a:t>
            </a:r>
          </a:p>
          <a:p>
            <a:pPr marL="285750" indent="-285750">
              <a:spcAft>
                <a:spcPts val="1100"/>
              </a:spcAft>
              <a:buFont typeface="Arial" panose="020B0604020202020204" pitchFamily="34" charset="0"/>
              <a:buChar char="•"/>
            </a:pPr>
            <a:r>
              <a:rPr lang="en-GB" sz="1600" dirty="0">
                <a:latin typeface="Nunito" pitchFamily="2" charset="0"/>
              </a:rPr>
              <a:t>You can change the amount at any time</a:t>
            </a:r>
          </a:p>
          <a:p>
            <a:pPr marL="285750" indent="-285750">
              <a:spcAft>
                <a:spcPts val="1100"/>
              </a:spcAft>
              <a:buFont typeface="Arial" panose="020B0604020202020204" pitchFamily="34" charset="0"/>
              <a:buChar char="•"/>
            </a:pPr>
            <a:r>
              <a:rPr lang="en-GB" sz="1600" dirty="0">
                <a:latin typeface="Nunito" pitchFamily="2" charset="0"/>
              </a:rPr>
              <a:t>You decide where to invest your money – review your choices regularly</a:t>
            </a:r>
          </a:p>
          <a:p>
            <a:pPr marL="285750" indent="-285750">
              <a:spcAft>
                <a:spcPts val="1100"/>
              </a:spcAft>
              <a:buFont typeface="Arial" panose="020B0604020202020204" pitchFamily="34" charset="0"/>
              <a:buChar char="•"/>
            </a:pPr>
            <a:r>
              <a:rPr lang="en-GB" sz="1600" dirty="0">
                <a:latin typeface="Nunito" pitchFamily="2" charset="0"/>
              </a:rPr>
              <a:t>AVCs will increase/decrease in line with investment performance</a:t>
            </a:r>
          </a:p>
          <a:p>
            <a:pPr marL="285750" indent="-285750">
              <a:spcAft>
                <a:spcPts val="1100"/>
              </a:spcAft>
              <a:buFont typeface="Arial" panose="020B0604020202020204" pitchFamily="34" charset="0"/>
              <a:buChar char="•"/>
            </a:pPr>
            <a:r>
              <a:rPr lang="en-GB" sz="1600" dirty="0">
                <a:latin typeface="Nunito" pitchFamily="2" charset="0"/>
              </a:rPr>
              <a:t>Option to increase survivor’s pension or life cover</a:t>
            </a:r>
          </a:p>
        </p:txBody>
      </p:sp>
      <p:grpSp>
        <p:nvGrpSpPr>
          <p:cNvPr id="25" name="Group 24">
            <a:extLst>
              <a:ext uri="{FF2B5EF4-FFF2-40B4-BE49-F238E27FC236}">
                <a16:creationId xmlns:a16="http://schemas.microsoft.com/office/drawing/2014/main" id="{F0F5B9B2-335D-FE5D-73AD-F4AD9A249C6C}"/>
              </a:ext>
            </a:extLst>
          </p:cNvPr>
          <p:cNvGrpSpPr/>
          <p:nvPr/>
        </p:nvGrpSpPr>
        <p:grpSpPr>
          <a:xfrm>
            <a:off x="3993213" y="1960508"/>
            <a:ext cx="1127776" cy="988133"/>
            <a:chOff x="4017416" y="2197078"/>
            <a:chExt cx="1127776" cy="988133"/>
          </a:xfrm>
        </p:grpSpPr>
        <p:sp>
          <p:nvSpPr>
            <p:cNvPr id="11" name="Oval 10">
              <a:extLst>
                <a:ext uri="{FF2B5EF4-FFF2-40B4-BE49-F238E27FC236}">
                  <a16:creationId xmlns:a16="http://schemas.microsoft.com/office/drawing/2014/main" id="{7A56D755-9634-2C56-CD49-148CE88E70C7}"/>
                </a:ext>
              </a:extLst>
            </p:cNvPr>
            <p:cNvSpPr/>
            <p:nvPr/>
          </p:nvSpPr>
          <p:spPr>
            <a:xfrm>
              <a:off x="4017416" y="2197078"/>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046DD9C2-E2DD-3337-FB6F-1DB30439C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521" y="2307242"/>
              <a:ext cx="512956" cy="512956"/>
            </a:xfrm>
            <a:prstGeom prst="rect">
              <a:avLst/>
            </a:prstGeom>
          </p:spPr>
        </p:pic>
        <p:sp>
          <p:nvSpPr>
            <p:cNvPr id="28" name="TextBox 27">
              <a:extLst>
                <a:ext uri="{FF2B5EF4-FFF2-40B4-BE49-F238E27FC236}">
                  <a16:creationId xmlns:a16="http://schemas.microsoft.com/office/drawing/2014/main" id="{D6C8F033-B254-1902-23A1-C72192B9077C}"/>
                </a:ext>
              </a:extLst>
            </p:cNvPr>
            <p:cNvSpPr txBox="1"/>
            <p:nvPr/>
          </p:nvSpPr>
          <p:spPr>
            <a:xfrm>
              <a:off x="4224932" y="2757604"/>
              <a:ext cx="675616" cy="369332"/>
            </a:xfrm>
            <a:prstGeom prst="rect">
              <a:avLst/>
            </a:prstGeom>
            <a:noFill/>
          </p:spPr>
          <p:txBody>
            <a:bodyPr wrap="square" rtlCol="0">
              <a:spAutoFit/>
            </a:bodyPr>
            <a:lstStyle/>
            <a:p>
              <a:pPr algn="ctr"/>
              <a:r>
                <a:rPr lang="en-GB" dirty="0">
                  <a:solidFill>
                    <a:schemeClr val="bg1"/>
                  </a:solidFill>
                </a:rPr>
                <a:t>Cost</a:t>
              </a:r>
            </a:p>
          </p:txBody>
        </p:sp>
      </p:grpSp>
      <p:grpSp>
        <p:nvGrpSpPr>
          <p:cNvPr id="38" name="Group 37">
            <a:extLst>
              <a:ext uri="{FF2B5EF4-FFF2-40B4-BE49-F238E27FC236}">
                <a16:creationId xmlns:a16="http://schemas.microsoft.com/office/drawing/2014/main" id="{7EBE5128-395A-6C73-21E8-4F637A492617}"/>
              </a:ext>
            </a:extLst>
          </p:cNvPr>
          <p:cNvGrpSpPr/>
          <p:nvPr/>
        </p:nvGrpSpPr>
        <p:grpSpPr>
          <a:xfrm>
            <a:off x="3987130" y="4218191"/>
            <a:ext cx="1139942" cy="988133"/>
            <a:chOff x="4005250" y="4787463"/>
            <a:chExt cx="1139942" cy="988133"/>
          </a:xfrm>
        </p:grpSpPr>
        <p:sp>
          <p:nvSpPr>
            <p:cNvPr id="5" name="Oval 4">
              <a:extLst>
                <a:ext uri="{FF2B5EF4-FFF2-40B4-BE49-F238E27FC236}">
                  <a16:creationId xmlns:a16="http://schemas.microsoft.com/office/drawing/2014/main" id="{9B5CBF5E-6565-E34E-CBDA-B416335F714E}"/>
                </a:ext>
              </a:extLst>
            </p:cNvPr>
            <p:cNvSpPr/>
            <p:nvPr/>
          </p:nvSpPr>
          <p:spPr>
            <a:xfrm>
              <a:off x="4005250" y="4787463"/>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1 with solid fill">
              <a:extLst>
                <a:ext uri="{FF2B5EF4-FFF2-40B4-BE49-F238E27FC236}">
                  <a16:creationId xmlns:a16="http://schemas.microsoft.com/office/drawing/2014/main" id="{894300BC-F467-A40A-B490-7409EFEB1E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3987" y="4913276"/>
              <a:ext cx="530302" cy="530302"/>
            </a:xfrm>
            <a:prstGeom prst="rect">
              <a:avLst/>
            </a:prstGeom>
          </p:spPr>
        </p:pic>
        <p:sp>
          <p:nvSpPr>
            <p:cNvPr id="45" name="TextBox 44">
              <a:extLst>
                <a:ext uri="{FF2B5EF4-FFF2-40B4-BE49-F238E27FC236}">
                  <a16:creationId xmlns:a16="http://schemas.microsoft.com/office/drawing/2014/main" id="{A641EE3D-6284-2357-75CE-1A1EADAFE4A8}"/>
                </a:ext>
              </a:extLst>
            </p:cNvPr>
            <p:cNvSpPr txBox="1"/>
            <p:nvPr/>
          </p:nvSpPr>
          <p:spPr>
            <a:xfrm>
              <a:off x="4017416" y="5294245"/>
              <a:ext cx="1127776" cy="369332"/>
            </a:xfrm>
            <a:prstGeom prst="rect">
              <a:avLst/>
            </a:prstGeom>
            <a:noFill/>
          </p:spPr>
          <p:txBody>
            <a:bodyPr wrap="square" rtlCol="0">
              <a:spAutoFit/>
            </a:bodyPr>
            <a:lstStyle/>
            <a:p>
              <a:pPr algn="ctr"/>
              <a:r>
                <a:rPr lang="en-GB" dirty="0">
                  <a:solidFill>
                    <a:schemeClr val="bg1"/>
                  </a:solidFill>
                </a:rPr>
                <a:t>Survivors</a:t>
              </a:r>
            </a:p>
          </p:txBody>
        </p:sp>
      </p:grpSp>
      <p:grpSp>
        <p:nvGrpSpPr>
          <p:cNvPr id="39" name="Group 38">
            <a:extLst>
              <a:ext uri="{FF2B5EF4-FFF2-40B4-BE49-F238E27FC236}">
                <a16:creationId xmlns:a16="http://schemas.microsoft.com/office/drawing/2014/main" id="{9DBDEA42-AA04-235B-17C6-47ECF7757D45}"/>
              </a:ext>
            </a:extLst>
          </p:cNvPr>
          <p:cNvGrpSpPr/>
          <p:nvPr/>
        </p:nvGrpSpPr>
        <p:grpSpPr>
          <a:xfrm>
            <a:off x="4008111" y="3116415"/>
            <a:ext cx="1127776" cy="988133"/>
            <a:chOff x="4005250" y="3608845"/>
            <a:chExt cx="1127776" cy="988133"/>
          </a:xfrm>
        </p:grpSpPr>
        <p:sp>
          <p:nvSpPr>
            <p:cNvPr id="7" name="Oval 6">
              <a:extLst>
                <a:ext uri="{FF2B5EF4-FFF2-40B4-BE49-F238E27FC236}">
                  <a16:creationId xmlns:a16="http://schemas.microsoft.com/office/drawing/2014/main" id="{1B605B5D-D9A7-D871-1EE6-3022B3075C1B}"/>
                </a:ext>
              </a:extLst>
            </p:cNvPr>
            <p:cNvSpPr/>
            <p:nvPr/>
          </p:nvSpPr>
          <p:spPr>
            <a:xfrm>
              <a:off x="4005250" y="3608845"/>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0101DC-7639-B2D4-6D9C-344DFB405F60}"/>
                </a:ext>
              </a:extLst>
            </p:cNvPr>
            <p:cNvSpPr txBox="1"/>
            <p:nvPr/>
          </p:nvSpPr>
          <p:spPr>
            <a:xfrm>
              <a:off x="4075735" y="4096239"/>
              <a:ext cx="992528" cy="369332"/>
            </a:xfrm>
            <a:prstGeom prst="rect">
              <a:avLst/>
            </a:prstGeom>
            <a:noFill/>
          </p:spPr>
          <p:txBody>
            <a:bodyPr wrap="square" rtlCol="0">
              <a:spAutoFit/>
            </a:bodyPr>
            <a:lstStyle/>
            <a:p>
              <a:pPr algn="ctr"/>
              <a:r>
                <a:rPr lang="en-GB" dirty="0">
                  <a:solidFill>
                    <a:schemeClr val="bg1"/>
                  </a:solidFill>
                </a:rPr>
                <a:t>Growth</a:t>
              </a:r>
            </a:p>
          </p:txBody>
        </p:sp>
        <p:pic>
          <p:nvPicPr>
            <p:cNvPr id="49" name="Graphic 48" descr="Bar graph with upward trend with solid fill">
              <a:extLst>
                <a:ext uri="{FF2B5EF4-FFF2-40B4-BE49-F238E27FC236}">
                  <a16:creationId xmlns:a16="http://schemas.microsoft.com/office/drawing/2014/main" id="{30713B69-8B4A-C96D-5106-EC3D3AB6D6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0174" y="3728881"/>
              <a:ext cx="494346" cy="494346"/>
            </a:xfrm>
            <a:prstGeom prst="rect">
              <a:avLst/>
            </a:prstGeom>
          </p:spPr>
        </p:pic>
      </p:grpSp>
      <p:sp>
        <p:nvSpPr>
          <p:cNvPr id="35" name="Rectangle: Rounded Corners 34">
            <a:extLst>
              <a:ext uri="{FF2B5EF4-FFF2-40B4-BE49-F238E27FC236}">
                <a16:creationId xmlns:a16="http://schemas.microsoft.com/office/drawing/2014/main" id="{81C8337D-2AE1-F5EA-DDCA-EF4AD614396F}"/>
              </a:ext>
            </a:extLst>
          </p:cNvPr>
          <p:cNvSpPr/>
          <p:nvPr/>
        </p:nvSpPr>
        <p:spPr>
          <a:xfrm>
            <a:off x="585318" y="756144"/>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37" name="Rectangle: Rounded Corners 36">
            <a:extLst>
              <a:ext uri="{FF2B5EF4-FFF2-40B4-BE49-F238E27FC236}">
                <a16:creationId xmlns:a16="http://schemas.microsoft.com/office/drawing/2014/main" id="{99E677B8-C6FA-DC07-1368-01F105E8F36E}"/>
              </a:ext>
            </a:extLst>
          </p:cNvPr>
          <p:cNvSpPr/>
          <p:nvPr/>
        </p:nvSpPr>
        <p:spPr>
          <a:xfrm>
            <a:off x="5572099" y="756144"/>
            <a:ext cx="2823044"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Nunito" pitchFamily="2" charset="0"/>
              </a:rPr>
              <a:t>Additional Voluntary Contributions (AVCs)</a:t>
            </a:r>
          </a:p>
        </p:txBody>
      </p:sp>
    </p:spTree>
    <p:extLst>
      <p:ext uri="{BB962C8B-B14F-4D97-AF65-F5344CB8AC3E}">
        <p14:creationId xmlns:p14="http://schemas.microsoft.com/office/powerpoint/2010/main" val="27868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The McCloud Remedy</a:t>
            </a:r>
            <a:endParaRPr lang="en-GB" sz="3200" b="1" dirty="0">
              <a:solidFill>
                <a:schemeClr val="accent2"/>
              </a:solidFill>
              <a:latin typeface="Franklin Gothic Medium" panose="020B0603020102020204" pitchFamily="34" charset="0"/>
            </a:endParaRPr>
          </a:p>
        </p:txBody>
      </p:sp>
      <p:pic>
        <p:nvPicPr>
          <p:cNvPr id="6" name="Online Media 5" title="The McCloud Remedy">
            <a:hlinkClick r:id="" action="ppaction://media"/>
            <a:extLst>
              <a:ext uri="{FF2B5EF4-FFF2-40B4-BE49-F238E27FC236}">
                <a16:creationId xmlns:a16="http://schemas.microsoft.com/office/drawing/2014/main" id="{599E376D-7E30-18E6-70F7-596700C3C7CB}"/>
              </a:ext>
            </a:extLst>
          </p:cNvPr>
          <p:cNvPicPr>
            <a:picLocks noRot="1" noChangeAspect="1"/>
          </p:cNvPicPr>
          <p:nvPr>
            <a:videoFile r:link="rId1"/>
          </p:nvPr>
        </p:nvPicPr>
        <p:blipFill>
          <a:blip r:embed="rId4"/>
          <a:stretch>
            <a:fillRect/>
          </a:stretch>
        </p:blipFill>
        <p:spPr>
          <a:xfrm>
            <a:off x="2286000" y="2143125"/>
            <a:ext cx="4572000" cy="2571750"/>
          </a:xfrm>
          <a:prstGeom prst="rect">
            <a:avLst/>
          </a:prstGeom>
        </p:spPr>
      </p:pic>
      <p:pic>
        <p:nvPicPr>
          <p:cNvPr id="5" name="Picture 4">
            <a:extLst>
              <a:ext uri="{FF2B5EF4-FFF2-40B4-BE49-F238E27FC236}">
                <a16:creationId xmlns:a16="http://schemas.microsoft.com/office/drawing/2014/main" id="{9BB30D3B-D2C1-7E46-6D82-3DC858E9B922}"/>
              </a:ext>
            </a:extLst>
          </p:cNvPr>
          <p:cNvPicPr>
            <a:picLocks noChangeAspect="1"/>
          </p:cNvPicPr>
          <p:nvPr/>
        </p:nvPicPr>
        <p:blipFill>
          <a:blip r:embed="rId5"/>
          <a:stretch>
            <a:fillRect/>
          </a:stretch>
        </p:blipFill>
        <p:spPr>
          <a:xfrm>
            <a:off x="212344" y="4714875"/>
            <a:ext cx="1990086" cy="1995176"/>
          </a:xfrm>
          <a:prstGeom prst="rect">
            <a:avLst/>
          </a:prstGeom>
        </p:spPr>
      </p:pic>
    </p:spTree>
    <p:extLst>
      <p:ext uri="{BB962C8B-B14F-4D97-AF65-F5344CB8AC3E}">
        <p14:creationId xmlns:p14="http://schemas.microsoft.com/office/powerpoint/2010/main" val="38740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2708C27B-C1B1-A21C-0533-C14E2C026001}"/>
              </a:ext>
            </a:extLst>
          </p:cNvPr>
          <p:cNvSpPr/>
          <p:nvPr/>
        </p:nvSpPr>
        <p:spPr>
          <a:xfrm>
            <a:off x="4649123" y="3304526"/>
            <a:ext cx="4058313" cy="1833960"/>
          </a:xfrm>
          <a:prstGeom prst="roundRect">
            <a:avLst>
              <a:gd name="adj" fmla="val 6408"/>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r>
              <a:rPr lang="en-GB" dirty="0">
                <a:solidFill>
                  <a:schemeClr val="tx1"/>
                </a:solidFill>
                <a:latin typeface="Nunito" pitchFamily="2" charset="0"/>
                <a:cs typeface="Calibri" panose="020F0502020204030204" pitchFamily="34" charset="0"/>
              </a:rPr>
              <a:t>Take a refund of</a:t>
            </a:r>
          </a:p>
          <a:p>
            <a:pPr algn="r">
              <a:lnSpc>
                <a:spcPts val="1950"/>
              </a:lnSpc>
            </a:pPr>
            <a:r>
              <a:rPr lang="en-GB" dirty="0">
                <a:solidFill>
                  <a:schemeClr val="tx1"/>
                </a:solidFill>
                <a:latin typeface="Nunito" pitchFamily="2" charset="0"/>
                <a:cs typeface="Calibri" panose="020F0502020204030204" pitchFamily="34" charset="0"/>
              </a:rPr>
              <a:t>contributions</a:t>
            </a:r>
            <a:endParaRPr lang="en-US" dirty="0">
              <a:solidFill>
                <a:schemeClr val="tx1"/>
              </a:solidFill>
              <a:latin typeface="Nunito" pitchFamily="2" charset="0"/>
            </a:endParaRPr>
          </a:p>
        </p:txBody>
      </p:sp>
      <p:sp>
        <p:nvSpPr>
          <p:cNvPr id="11" name="Rounded Rectangle 16">
            <a:extLst>
              <a:ext uri="{FF2B5EF4-FFF2-40B4-BE49-F238E27FC236}">
                <a16:creationId xmlns:a16="http://schemas.microsoft.com/office/drawing/2014/main" id="{D318DFE8-6447-B531-B1BD-D4823887A47B}"/>
              </a:ext>
            </a:extLst>
          </p:cNvPr>
          <p:cNvSpPr/>
          <p:nvPr/>
        </p:nvSpPr>
        <p:spPr>
          <a:xfrm>
            <a:off x="4649124" y="1381536"/>
            <a:ext cx="4058313" cy="1833960"/>
          </a:xfrm>
          <a:prstGeom prst="roundRect">
            <a:avLst>
              <a:gd name="adj" fmla="val 6408"/>
            </a:avLst>
          </a:prstGeom>
          <a:solidFill>
            <a:srgbClr val="6CB3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r>
              <a:rPr lang="en-US" dirty="0">
                <a:solidFill>
                  <a:schemeClr val="tx1"/>
                </a:solidFill>
                <a:latin typeface="Nunito" pitchFamily="2" charset="0"/>
              </a:rPr>
              <a:t>Transfer your benefits to </a:t>
            </a:r>
          </a:p>
          <a:p>
            <a:pPr algn="r">
              <a:lnSpc>
                <a:spcPts val="1950"/>
              </a:lnSpc>
            </a:pPr>
            <a:r>
              <a:rPr lang="en-US" dirty="0">
                <a:solidFill>
                  <a:schemeClr val="tx1"/>
                </a:solidFill>
                <a:latin typeface="Nunito" pitchFamily="2" charset="0"/>
              </a:rPr>
              <a:t>another pension </a:t>
            </a:r>
          </a:p>
          <a:p>
            <a:pPr algn="r">
              <a:lnSpc>
                <a:spcPts val="1950"/>
              </a:lnSpc>
            </a:pPr>
            <a:r>
              <a:rPr lang="en-US" dirty="0">
                <a:solidFill>
                  <a:schemeClr val="tx1"/>
                </a:solidFill>
                <a:latin typeface="Nunito" pitchFamily="2" charset="0"/>
              </a:rPr>
              <a:t>arrangement</a:t>
            </a:r>
          </a:p>
          <a:p>
            <a:pPr algn="ctr"/>
            <a:endParaRPr lang="en-US" dirty="0"/>
          </a:p>
          <a:p>
            <a:pPr algn="ctr"/>
            <a:endParaRPr lang="en-US" dirty="0"/>
          </a:p>
          <a:p>
            <a:pPr algn="ctr"/>
            <a:endParaRPr lang="en-US" dirty="0"/>
          </a:p>
        </p:txBody>
      </p:sp>
      <p:sp>
        <p:nvSpPr>
          <p:cNvPr id="9" name="Rounded Rectangle 20">
            <a:extLst>
              <a:ext uri="{FF2B5EF4-FFF2-40B4-BE49-F238E27FC236}">
                <a16:creationId xmlns:a16="http://schemas.microsoft.com/office/drawing/2014/main" id="{20B4E348-A7F7-4D29-3184-BA4EDCD7BFE9}"/>
              </a:ext>
            </a:extLst>
          </p:cNvPr>
          <p:cNvSpPr/>
          <p:nvPr/>
        </p:nvSpPr>
        <p:spPr>
          <a:xfrm>
            <a:off x="439705" y="3304526"/>
            <a:ext cx="4058313" cy="1833960"/>
          </a:xfrm>
          <a:prstGeom prst="roundRect">
            <a:avLst>
              <a:gd name="adj" fmla="val 6408"/>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r>
              <a:rPr lang="en-US" dirty="0">
                <a:solidFill>
                  <a:schemeClr val="tx1"/>
                </a:solidFill>
                <a:latin typeface="Nunito" pitchFamily="2" charset="0"/>
              </a:rPr>
              <a:t>Combine your pension </a:t>
            </a:r>
          </a:p>
          <a:p>
            <a:pPr>
              <a:lnSpc>
                <a:spcPts val="1950"/>
              </a:lnSpc>
            </a:pPr>
            <a:r>
              <a:rPr lang="en-US" dirty="0">
                <a:solidFill>
                  <a:schemeClr val="tx1"/>
                </a:solidFill>
                <a:latin typeface="Nunito" pitchFamily="2" charset="0"/>
              </a:rPr>
              <a:t>benefits with a new </a:t>
            </a:r>
          </a:p>
          <a:p>
            <a:pPr>
              <a:lnSpc>
                <a:spcPts val="1950"/>
              </a:lnSpc>
            </a:pPr>
            <a:r>
              <a:rPr lang="en-US" dirty="0">
                <a:solidFill>
                  <a:schemeClr val="tx1"/>
                </a:solidFill>
                <a:latin typeface="Nunito" pitchFamily="2" charset="0"/>
              </a:rPr>
              <a:t>LGPS pension account</a:t>
            </a: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Leaving the LGPS</a:t>
            </a:r>
            <a:endParaRPr lang="en-GB" sz="3200" b="1" dirty="0">
              <a:solidFill>
                <a:schemeClr val="accent2"/>
              </a:solidFill>
              <a:latin typeface="Franklin Gothic Medium" panose="020B0603020102020204" pitchFamily="34" charset="0"/>
            </a:endParaRPr>
          </a:p>
        </p:txBody>
      </p:sp>
      <p:sp>
        <p:nvSpPr>
          <p:cNvPr id="4" name="Rounded Rectangle 4">
            <a:extLst>
              <a:ext uri="{FF2B5EF4-FFF2-40B4-BE49-F238E27FC236}">
                <a16:creationId xmlns:a16="http://schemas.microsoft.com/office/drawing/2014/main" id="{900424D9-501F-977E-D485-48C8678327C5}"/>
              </a:ext>
            </a:extLst>
          </p:cNvPr>
          <p:cNvSpPr/>
          <p:nvPr/>
        </p:nvSpPr>
        <p:spPr>
          <a:xfrm>
            <a:off x="436563" y="1381536"/>
            <a:ext cx="4058313" cy="1833960"/>
          </a:xfrm>
          <a:prstGeom prst="roundRect">
            <a:avLst>
              <a:gd name="adj" fmla="val 6408"/>
            </a:avLst>
          </a:prstGeom>
          <a:solidFill>
            <a:srgbClr val="8FB9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r>
              <a:rPr lang="en-US" dirty="0">
                <a:solidFill>
                  <a:schemeClr val="tx1"/>
                </a:solidFill>
                <a:latin typeface="Nunito" pitchFamily="2" charset="0"/>
              </a:rPr>
              <a:t>Leave your pension in the LGPS </a:t>
            </a:r>
          </a:p>
          <a:p>
            <a:pPr>
              <a:lnSpc>
                <a:spcPts val="1950"/>
              </a:lnSpc>
            </a:pPr>
            <a:r>
              <a:rPr lang="en-US" dirty="0">
                <a:solidFill>
                  <a:schemeClr val="tx1"/>
                </a:solidFill>
                <a:latin typeface="Nunito" pitchFamily="2" charset="0"/>
              </a:rPr>
              <a:t>until you choose to take it </a:t>
            </a: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gn="ctr"/>
            <a:endParaRPr lang="en-US" dirty="0"/>
          </a:p>
        </p:txBody>
      </p:sp>
      <p:sp>
        <p:nvSpPr>
          <p:cNvPr id="7" name="Title 4">
            <a:extLst>
              <a:ext uri="{FF2B5EF4-FFF2-40B4-BE49-F238E27FC236}">
                <a16:creationId xmlns:a16="http://schemas.microsoft.com/office/drawing/2014/main" id="{6B4657ED-DB55-4C36-F99C-3E1A93EA62F7}"/>
              </a:ext>
            </a:extLst>
          </p:cNvPr>
          <p:cNvSpPr txBox="1">
            <a:spLocks/>
          </p:cNvSpPr>
          <p:nvPr/>
        </p:nvSpPr>
        <p:spPr>
          <a:xfrm>
            <a:off x="3364731" y="3270089"/>
            <a:ext cx="2414535" cy="896824"/>
          </a:xfrm>
          <a:prstGeom prst="rect">
            <a:avLst/>
          </a:prstGeom>
        </p:spPr>
        <p:txBody>
          <a:bodyPr vert="horz" lIns="0" tIns="0" rIns="0" bIns="0" rtlCol="0" anchor="t">
            <a:noAutofit/>
          </a:bodyPr>
          <a:lstStyle>
            <a:lvl1pPr algn="l" defTabSz="685800" rtl="0" eaLnBrk="1" latinLnBrk="0" hangingPunct="1">
              <a:lnSpc>
                <a:spcPts val="3300"/>
              </a:lnSpc>
              <a:spcBef>
                <a:spcPct val="0"/>
              </a:spcBef>
              <a:buNone/>
              <a:defRPr sz="3300"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endParaRPr lang="en-US" sz="3600" dirty="0">
              <a:solidFill>
                <a:schemeClr val="bg1"/>
              </a:solidFill>
            </a:endParaRPr>
          </a:p>
        </p:txBody>
      </p:sp>
      <p:pic>
        <p:nvPicPr>
          <p:cNvPr id="16" name="Picture 15" descr="A person looking at a computer screen&#10;&#10;Description automatically generated">
            <a:extLst>
              <a:ext uri="{FF2B5EF4-FFF2-40B4-BE49-F238E27FC236}">
                <a16:creationId xmlns:a16="http://schemas.microsoft.com/office/drawing/2014/main" id="{2D702860-1214-36B5-E21B-F4250212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16" y="2205772"/>
            <a:ext cx="3417651" cy="1951479"/>
          </a:xfrm>
          <a:prstGeom prst="roundRect">
            <a:avLst>
              <a:gd name="adj" fmla="val 6973"/>
            </a:avLst>
          </a:prstGeom>
          <a:ln w="12700">
            <a:noFill/>
          </a:ln>
        </p:spPr>
      </p:pic>
    </p:spTree>
    <p:extLst>
      <p:ext uri="{BB962C8B-B14F-4D97-AF65-F5344CB8AC3E}">
        <p14:creationId xmlns:p14="http://schemas.microsoft.com/office/powerpoint/2010/main" val="40413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Prepare, but be aware...</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431800" y="1394895"/>
            <a:ext cx="3801872" cy="428684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20000"/>
              </a:lnSpc>
              <a:spcBef>
                <a:spcPts val="0"/>
              </a:spcBef>
              <a:spcAft>
                <a:spcPts val="1200"/>
              </a:spcAft>
              <a:buNone/>
            </a:pPr>
            <a:r>
              <a:rPr lang="cy-GB" sz="2000" b="1" dirty="0">
                <a:latin typeface="Nunito" pitchFamily="2" charset="0"/>
              </a:rPr>
              <a:t>Beware of pension scams</a:t>
            </a: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Reject unexpected offers</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Cold calls about pensions are illegal</a:t>
            </a:r>
          </a:p>
          <a:p>
            <a:pPr marL="342900"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Check who you’re dealing with:</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hlinkClick r:id="rId4"/>
              </a:rPr>
              <a:t>Financial Services Register</a:t>
            </a:r>
            <a:endParaRPr lang="cy-GB" sz="1800" dirty="0">
              <a:latin typeface="Nunito" pitchFamily="2" charset="0"/>
            </a:endParaRP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Financial Conduct Authority: </a:t>
            </a:r>
            <a:br>
              <a:rPr lang="cy-GB" sz="1800" dirty="0">
                <a:latin typeface="Nunito" pitchFamily="2" charset="0"/>
              </a:rPr>
            </a:br>
            <a:r>
              <a:rPr lang="cy-GB" sz="1800" dirty="0">
                <a:latin typeface="Nunito" pitchFamily="2" charset="0"/>
              </a:rPr>
              <a:t>0800 111 6768</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hlinkClick r:id="rId5"/>
              </a:rPr>
              <a:t>FCA Warning List</a:t>
            </a:r>
            <a:endParaRPr lang="cy-GB" sz="1800" dirty="0">
              <a:latin typeface="Nunito" pitchFamily="2" charset="0"/>
            </a:endParaRP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Don’t be rushed or pressured</a:t>
            </a: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Get impartial information or advice</a:t>
            </a:r>
            <a:endParaRPr lang="en-GB" dirty="0"/>
          </a:p>
          <a:p>
            <a:pPr lvl="1">
              <a:buClr>
                <a:srgbClr val="CE141D"/>
              </a:buClr>
            </a:pPr>
            <a:endParaRPr lang="cy-GB" sz="2400" dirty="0"/>
          </a:p>
          <a:p>
            <a:pPr lvl="1">
              <a:buClr>
                <a:srgbClr val="CE141D"/>
              </a:buClr>
            </a:pPr>
            <a:endParaRPr lang="en-GB" dirty="0"/>
          </a:p>
        </p:txBody>
      </p:sp>
      <p:pic>
        <p:nvPicPr>
          <p:cNvPr id="2" name="Online Media 1" title="Pauline warns pension savers to be scam aware (6min)">
            <a:hlinkClick r:id="" action="ppaction://media"/>
            <a:extLst>
              <a:ext uri="{FF2B5EF4-FFF2-40B4-BE49-F238E27FC236}">
                <a16:creationId xmlns:a16="http://schemas.microsoft.com/office/drawing/2014/main" id="{E16456CF-1873-04DC-252D-7D4B491A6F0C}"/>
              </a:ext>
            </a:extLst>
          </p:cNvPr>
          <p:cNvPicPr>
            <a:picLocks noRot="1" noChangeAspect="1"/>
          </p:cNvPicPr>
          <p:nvPr>
            <a:videoFile r:link="rId1"/>
          </p:nvPr>
        </p:nvPicPr>
        <p:blipFill>
          <a:blip r:embed="rId6"/>
          <a:stretch>
            <a:fillRect/>
          </a:stretch>
        </p:blipFill>
        <p:spPr>
          <a:xfrm>
            <a:off x="4313550" y="1835043"/>
            <a:ext cx="4572000" cy="2581275"/>
          </a:xfrm>
          <a:prstGeom prst="rect">
            <a:avLst/>
          </a:prstGeom>
        </p:spPr>
      </p:pic>
    </p:spTree>
    <p:extLst>
      <p:ext uri="{BB962C8B-B14F-4D97-AF65-F5344CB8AC3E}">
        <p14:creationId xmlns:p14="http://schemas.microsoft.com/office/powerpoint/2010/main" val="26323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retiring? </a:t>
            </a:r>
            <a:endParaRPr lang="en-GB" sz="3200" b="1" dirty="0">
              <a:solidFill>
                <a:schemeClr val="accent2"/>
              </a:solidFill>
              <a:latin typeface="Franklin Gothic Medium" panose="020B0603020102020204" pitchFamily="34" charset="0"/>
            </a:endParaRPr>
          </a:p>
        </p:txBody>
      </p:sp>
      <p:sp>
        <p:nvSpPr>
          <p:cNvPr id="2" name="Rectangle: Rounded Corners 1">
            <a:extLst>
              <a:ext uri="{FF2B5EF4-FFF2-40B4-BE49-F238E27FC236}">
                <a16:creationId xmlns:a16="http://schemas.microsoft.com/office/drawing/2014/main" id="{19C8F1DB-19E4-B928-5DFE-9CEE6EB40BF1}"/>
              </a:ext>
            </a:extLst>
          </p:cNvPr>
          <p:cNvSpPr/>
          <p:nvPr/>
        </p:nvSpPr>
        <p:spPr>
          <a:xfrm>
            <a:off x="498060" y="1575226"/>
            <a:ext cx="2693074" cy="370797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5" name="Rectangle: Rounded Corners 4">
            <a:extLst>
              <a:ext uri="{FF2B5EF4-FFF2-40B4-BE49-F238E27FC236}">
                <a16:creationId xmlns:a16="http://schemas.microsoft.com/office/drawing/2014/main" id="{8A67C285-78BD-2732-1425-B993DA0A66DB}"/>
              </a:ext>
            </a:extLst>
          </p:cNvPr>
          <p:cNvSpPr/>
          <p:nvPr/>
        </p:nvSpPr>
        <p:spPr>
          <a:xfrm>
            <a:off x="6071496" y="1563150"/>
            <a:ext cx="2693074" cy="372005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7" name="Rectangle: Rounded Corners 6">
            <a:extLst>
              <a:ext uri="{FF2B5EF4-FFF2-40B4-BE49-F238E27FC236}">
                <a16:creationId xmlns:a16="http://schemas.microsoft.com/office/drawing/2014/main" id="{9EF37B33-0977-E652-4435-9EC77A5D07F2}"/>
              </a:ext>
            </a:extLst>
          </p:cNvPr>
          <p:cNvSpPr/>
          <p:nvPr/>
        </p:nvSpPr>
        <p:spPr>
          <a:xfrm>
            <a:off x="3271526" y="1538460"/>
            <a:ext cx="2693074" cy="374474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9" name="Rectangle: Rounded Corners 8">
            <a:extLst>
              <a:ext uri="{FF2B5EF4-FFF2-40B4-BE49-F238E27FC236}">
                <a16:creationId xmlns:a16="http://schemas.microsoft.com/office/drawing/2014/main" id="{D71C7F26-2A28-53DC-ABF6-7A1FC13E387E}"/>
              </a:ext>
            </a:extLst>
          </p:cNvPr>
          <p:cNvSpPr/>
          <p:nvPr/>
        </p:nvSpPr>
        <p:spPr>
          <a:xfrm>
            <a:off x="710095" y="1280568"/>
            <a:ext cx="2169845"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Normal</a:t>
            </a:r>
          </a:p>
          <a:p>
            <a:pPr lvl="0" algn="ctr"/>
            <a:r>
              <a:rPr lang="en-GB" sz="2000" b="1" dirty="0">
                <a:solidFill>
                  <a:schemeClr val="tx1"/>
                </a:solidFill>
                <a:latin typeface="Nunito" pitchFamily="2" charset="0"/>
              </a:rPr>
              <a:t>Pension Age </a:t>
            </a:r>
          </a:p>
        </p:txBody>
      </p:sp>
      <p:sp>
        <p:nvSpPr>
          <p:cNvPr id="10" name="Rectangle: Rounded Corners 9">
            <a:extLst>
              <a:ext uri="{FF2B5EF4-FFF2-40B4-BE49-F238E27FC236}">
                <a16:creationId xmlns:a16="http://schemas.microsoft.com/office/drawing/2014/main" id="{9D889073-B939-9882-BD1F-06B714477A11}"/>
              </a:ext>
            </a:extLst>
          </p:cNvPr>
          <p:cNvSpPr/>
          <p:nvPr/>
        </p:nvSpPr>
        <p:spPr>
          <a:xfrm>
            <a:off x="3496812" y="1280348"/>
            <a:ext cx="2169845"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Early Retirement</a:t>
            </a:r>
          </a:p>
        </p:txBody>
      </p:sp>
      <p:sp>
        <p:nvSpPr>
          <p:cNvPr id="11" name="Rectangle: Rounded Corners 10">
            <a:extLst>
              <a:ext uri="{FF2B5EF4-FFF2-40B4-BE49-F238E27FC236}">
                <a16:creationId xmlns:a16="http://schemas.microsoft.com/office/drawing/2014/main" id="{91ACC622-24E2-91D0-20E8-00745E729434}"/>
              </a:ext>
            </a:extLst>
          </p:cNvPr>
          <p:cNvSpPr/>
          <p:nvPr/>
        </p:nvSpPr>
        <p:spPr>
          <a:xfrm>
            <a:off x="6296782" y="1280348"/>
            <a:ext cx="2169845" cy="862243"/>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rgbClr val="08282D"/>
              </a:solidFill>
              <a:latin typeface="Nunito" pitchFamily="2" charset="0"/>
            </a:endParaRPr>
          </a:p>
          <a:p>
            <a:pPr lvl="0" algn="ctr"/>
            <a:r>
              <a:rPr lang="en-GB" sz="2000" b="1" dirty="0">
                <a:solidFill>
                  <a:schemeClr val="tx1"/>
                </a:solidFill>
                <a:latin typeface="Nunito" pitchFamily="2" charset="0"/>
              </a:rPr>
              <a:t>Late retirement</a:t>
            </a:r>
            <a:br>
              <a:rPr lang="en-GB" sz="2000" b="1" dirty="0">
                <a:solidFill>
                  <a:schemeClr val="tx1"/>
                </a:solidFill>
                <a:latin typeface="Nunito" pitchFamily="2" charset="0"/>
              </a:rPr>
            </a:br>
            <a:endParaRPr lang="en-GB" sz="2000" b="1" dirty="0">
              <a:solidFill>
                <a:schemeClr val="tx1"/>
              </a:solidFill>
              <a:latin typeface="Nunito" pitchFamily="2"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800" y="2105782"/>
            <a:ext cx="2799092" cy="130805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State Pension age (or 65 if later)</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13" name="TextBox 12">
            <a:extLst>
              <a:ext uri="{FF2B5EF4-FFF2-40B4-BE49-F238E27FC236}">
                <a16:creationId xmlns:a16="http://schemas.microsoft.com/office/drawing/2014/main" id="{A5A0CC76-E295-7E7D-633D-01A27B141AB5}"/>
              </a:ext>
            </a:extLst>
          </p:cNvPr>
          <p:cNvSpPr txBox="1"/>
          <p:nvPr/>
        </p:nvSpPr>
        <p:spPr>
          <a:xfrm>
            <a:off x="6071496" y="2116896"/>
            <a:ext cx="2693074" cy="2200602"/>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No later than age 75</a:t>
            </a:r>
          </a:p>
          <a:p>
            <a:pPr marL="285750" indent="-285750">
              <a:spcAft>
                <a:spcPts val="1200"/>
              </a:spcAft>
              <a:buFont typeface="Arial" panose="020B0604020202020204" pitchFamily="34" charset="0"/>
              <a:buChar char="•"/>
            </a:pPr>
            <a:r>
              <a:rPr lang="en-GB" sz="1600" dirty="0">
                <a:latin typeface="Nunito" pitchFamily="2" charset="0"/>
              </a:rPr>
              <a:t>Pension increased for taking it after Normal Pension Age</a:t>
            </a:r>
          </a:p>
          <a:p>
            <a:pPr marL="285750" indent="-285750">
              <a:buFont typeface="Arial" panose="020B0604020202020204" pitchFamily="34" charset="0"/>
              <a:buChar char="•"/>
            </a:pPr>
            <a:r>
              <a:rPr lang="en-GB" sz="1600" dirty="0">
                <a:latin typeface="Nunito" pitchFamily="2" charset="0"/>
              </a:rPr>
              <a:t>No employer consent needed</a:t>
            </a:r>
          </a:p>
          <a:p>
            <a:pPr marL="285750" indent="-285750">
              <a:buFont typeface="Arial" panose="020B0604020202020204" pitchFamily="34" charset="0"/>
              <a:buChar char="•"/>
            </a:pPr>
            <a:endParaRPr lang="en-GB" sz="1600" dirty="0">
              <a:latin typeface="Nunito" pitchFamily="2" charset="0"/>
            </a:endParaRPr>
          </a:p>
        </p:txBody>
      </p:sp>
      <p:sp>
        <p:nvSpPr>
          <p:cNvPr id="14" name="TextBox 13">
            <a:extLst>
              <a:ext uri="{FF2B5EF4-FFF2-40B4-BE49-F238E27FC236}">
                <a16:creationId xmlns:a16="http://schemas.microsoft.com/office/drawing/2014/main" id="{8D2A55EF-3605-8E28-1768-80F8E424E7DD}"/>
              </a:ext>
            </a:extLst>
          </p:cNvPr>
          <p:cNvSpPr txBox="1"/>
          <p:nvPr/>
        </p:nvSpPr>
        <p:spPr>
          <a:xfrm>
            <a:off x="3191134" y="2081594"/>
            <a:ext cx="2773465" cy="2846933"/>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Between age 55 and Normal Pension Age</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Minimum age 57 from </a:t>
            </a:r>
            <a:br>
              <a:rPr lang="en-GB" sz="1600" dirty="0">
                <a:latin typeface="Nunito" pitchFamily="2" charset="0"/>
              </a:rPr>
            </a:br>
            <a:r>
              <a:rPr lang="en-GB" sz="1600" dirty="0">
                <a:latin typeface="Nunito" pitchFamily="2" charset="0"/>
              </a:rPr>
              <a:t>6 April 2028 </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Pension reduced for taking it earlier than normal pension age</a:t>
            </a:r>
          </a:p>
          <a:p>
            <a:pPr marL="285750" indent="-285750">
              <a:buFont typeface="Arial" panose="020B0604020202020204" pitchFamily="34" charset="0"/>
              <a:buChar char="•"/>
            </a:pPr>
            <a:r>
              <a:rPr lang="en-GB" sz="1600" dirty="0">
                <a:latin typeface="Nunito" pitchFamily="2" charset="0"/>
              </a:rPr>
              <a:t>No employer consent needed</a:t>
            </a:r>
          </a:p>
        </p:txBody>
      </p:sp>
    </p:spTree>
    <p:extLst>
      <p:ext uri="{BB962C8B-B14F-4D97-AF65-F5344CB8AC3E}">
        <p14:creationId xmlns:p14="http://schemas.microsoft.com/office/powerpoint/2010/main" val="107215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Agenda</a:t>
            </a:r>
            <a:endParaRPr lang="en-GB" sz="3200" b="1" dirty="0">
              <a:solidFill>
                <a:schemeClr val="accent2"/>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5129609"/>
          </a:xfrm>
          <a:prstGeom prst="rect">
            <a:avLst/>
          </a:prstGeom>
          <a:noFill/>
        </p:spPr>
        <p:txBody>
          <a:bodyPr wrap="square">
            <a:spAutoFit/>
          </a:bodyPr>
          <a:lstStyle/>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What is the LGPS?</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Protection for you and your family</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effectLst/>
                <a:latin typeface="Nunito" pitchFamily="2" charset="0"/>
                <a:ea typeface="Calibri" panose="020F0502020204030204" pitchFamily="34" charset="0"/>
                <a:cs typeface="Times New Roman" panose="02020603050405020304" pitchFamily="18" charset="0"/>
              </a:rPr>
              <a:t>What does it cost?</a:t>
            </a:r>
          </a:p>
          <a:p>
            <a:pPr marL="285750" indent="-285750">
              <a:spcAft>
                <a:spcPts val="1400"/>
              </a:spcAf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Thinking of paying extra?</a:t>
            </a:r>
            <a:endParaRPr lang="en-GB" sz="1800" dirty="0">
              <a:effectLst/>
              <a:latin typeface="Nunito" pitchFamily="2" charset="0"/>
              <a:ea typeface="Calibri" panose="020F0502020204030204" pitchFamily="34" charset="0"/>
              <a:cs typeface="Times New Roman" panose="02020603050405020304" pitchFamily="18" charset="0"/>
            </a:endParaRP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Working out your pension</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Thinking of retiring?</a:t>
            </a: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What is an Annual Benefit Statement?</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Useful links</a:t>
            </a:r>
            <a:endParaRPr lang="en-GB" sz="1800" dirty="0">
              <a:latin typeface="Franklin Gothic Medium" panose="020B0603020102020204" pitchFamily="34" charset="0"/>
            </a:endParaRPr>
          </a:p>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395D6895-4925-A0E7-FFE2-89080523BC7A}"/>
              </a:ext>
            </a:extLst>
          </p:cNvPr>
          <p:cNvPicPr>
            <a:picLocks noChangeAspect="1"/>
          </p:cNvPicPr>
          <p:nvPr/>
        </p:nvPicPr>
        <p:blipFill>
          <a:blip r:embed="rId3"/>
          <a:stretch>
            <a:fillRect/>
          </a:stretch>
        </p:blipFill>
        <p:spPr>
          <a:xfrm>
            <a:off x="5542845" y="1199207"/>
            <a:ext cx="2778898" cy="4151673"/>
          </a:xfrm>
          <a:prstGeom prst="rect">
            <a:avLst/>
          </a:prstGeom>
        </p:spPr>
      </p:pic>
    </p:spTree>
    <p:extLst>
      <p:ext uri="{BB962C8B-B14F-4D97-AF65-F5344CB8AC3E}">
        <p14:creationId xmlns:p14="http://schemas.microsoft.com/office/powerpoint/2010/main" val="25189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graphicFrame>
        <p:nvGraphicFramePr>
          <p:cNvPr id="7" name="Table 6">
            <a:extLst>
              <a:ext uri="{FF2B5EF4-FFF2-40B4-BE49-F238E27FC236}">
                <a16:creationId xmlns:a16="http://schemas.microsoft.com/office/drawing/2014/main" id="{45446B0F-8505-0A55-1E24-DFEF8723242B}"/>
              </a:ext>
            </a:extLst>
          </p:cNvPr>
          <p:cNvGraphicFramePr>
            <a:graphicFrameLocks/>
          </p:cNvGraphicFramePr>
          <p:nvPr>
            <p:extLst>
              <p:ext uri="{D42A27DB-BD31-4B8C-83A1-F6EECF244321}">
                <p14:modId xmlns:p14="http://schemas.microsoft.com/office/powerpoint/2010/main" val="3653500102"/>
              </p:ext>
            </p:extLst>
          </p:nvPr>
        </p:nvGraphicFramePr>
        <p:xfrm>
          <a:off x="431800" y="1400120"/>
          <a:ext cx="5791718" cy="4358640"/>
        </p:xfrm>
        <a:graphic>
          <a:graphicData uri="http://schemas.openxmlformats.org/drawingml/2006/table">
            <a:tbl>
              <a:tblPr firstRow="1" bandRow="1">
                <a:tableStyleId>{5C22544A-7EE6-4342-B048-85BDC9FD1C3A}</a:tableStyleId>
              </a:tblPr>
              <a:tblGrid>
                <a:gridCol w="1574434">
                  <a:extLst>
                    <a:ext uri="{9D8B030D-6E8A-4147-A177-3AD203B41FA5}">
                      <a16:colId xmlns:a16="http://schemas.microsoft.com/office/drawing/2014/main" val="2763470734"/>
                    </a:ext>
                  </a:extLst>
                </a:gridCol>
                <a:gridCol w="2302881">
                  <a:extLst>
                    <a:ext uri="{9D8B030D-6E8A-4147-A177-3AD203B41FA5}">
                      <a16:colId xmlns:a16="http://schemas.microsoft.com/office/drawing/2014/main" val="697083295"/>
                    </a:ext>
                  </a:extLst>
                </a:gridCol>
                <a:gridCol w="1914403">
                  <a:extLst>
                    <a:ext uri="{9D8B030D-6E8A-4147-A177-3AD203B41FA5}">
                      <a16:colId xmlns:a16="http://schemas.microsoft.com/office/drawing/2014/main" val="2466493605"/>
                    </a:ext>
                  </a:extLst>
                </a:gridCol>
              </a:tblGrid>
              <a:tr h="462904">
                <a:tc>
                  <a:txBody>
                    <a:bodyPr/>
                    <a:lstStyle/>
                    <a:p>
                      <a:pPr algn="ctr"/>
                      <a:r>
                        <a:rPr lang="en-GB" sz="1400" dirty="0">
                          <a:solidFill>
                            <a:schemeClr val="bg1"/>
                          </a:solidFill>
                          <a:effectLst/>
                          <a:latin typeface="Nunito" pitchFamily="2" charset="0"/>
                          <a:cs typeface="Times New Roman" panose="02020603050405020304" pitchFamily="18" charset="0"/>
                        </a:rPr>
                        <a:t>Years early</a:t>
                      </a:r>
                      <a:endParaRPr lang="en-US" sz="1400" dirty="0">
                        <a:latin typeface="Nunito" pitchFamily="2" charset="0"/>
                      </a:endParaRPr>
                    </a:p>
                  </a:txBody>
                  <a:tcP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Annual pension reduction</a:t>
                      </a:r>
                      <a:endParaRPr lang="en-US" sz="1400" dirty="0">
                        <a:latin typeface="Nunito" pitchFamily="2" charset="0"/>
                      </a:endParaRPr>
                    </a:p>
                  </a:txBody>
                  <a:tcPr>
                    <a:solidFill>
                      <a:srgbClr val="4F7040"/>
                    </a:solidFill>
                  </a:tcPr>
                </a:tc>
                <a:tc>
                  <a:txBody>
                    <a:bodyPr/>
                    <a:lstStyle/>
                    <a:p>
                      <a:pPr algn="ctr"/>
                      <a:r>
                        <a:rPr lang="en-US" sz="1400" dirty="0">
                          <a:latin typeface="Nunito" pitchFamily="2" charset="0"/>
                        </a:rPr>
                        <a:t>Automatic lump sum reduction</a:t>
                      </a:r>
                    </a:p>
                  </a:txBody>
                  <a:tcPr>
                    <a:solidFill>
                      <a:srgbClr val="4F7040"/>
                    </a:solidFill>
                  </a:tcPr>
                </a:tc>
                <a:extLst>
                  <a:ext uri="{0D108BD9-81ED-4DB2-BD59-A6C34878D82A}">
                    <a16:rowId xmlns:a16="http://schemas.microsoft.com/office/drawing/2014/main" val="6980114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0</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39251728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5.0%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1.7%</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2843485"/>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2</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9.7%</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3.3%</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58718832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3</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14.0%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260041389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4</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18.0%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6.5%</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5</a:t>
                      </a:r>
                    </a:p>
                  </a:txBody>
                  <a:tcPr marL="72000" marR="0" anchor="ctr">
                    <a:solidFill>
                      <a:schemeClr val="accent6">
                        <a:lumMod val="20000"/>
                        <a:lumOff val="80000"/>
                      </a:schemeClr>
                    </a:solidFill>
                  </a:tcPr>
                </a:tc>
                <a:tc>
                  <a:txBody>
                    <a:bodyPr/>
                    <a:lstStyle/>
                    <a:p>
                      <a:pPr algn="ctr"/>
                      <a:r>
                        <a:rPr lang="cy-GB" sz="1200" dirty="0">
                          <a:latin typeface="Nunito" pitchFamily="2" charset="0"/>
                        </a:rPr>
                        <a:t>21.6%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8.1%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6"/>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6</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25.0%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9.6%</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7</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28.2%</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11.1%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8</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31.2%</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12.6%</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147762253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9</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34.0%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14.1%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93509405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10</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36.6%</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15.5%</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60690652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11</a:t>
                      </a:r>
                    </a:p>
                  </a:txBody>
                  <a:tcPr marL="72000" marR="0" anchor="ctr">
                    <a:solidFill>
                      <a:schemeClr val="accent6">
                        <a:lumMod val="20000"/>
                        <a:lumOff val="80000"/>
                      </a:schemeClr>
                    </a:solidFill>
                  </a:tcPr>
                </a:tc>
                <a:tc>
                  <a:txBody>
                    <a:bodyPr/>
                    <a:lstStyle/>
                    <a:p>
                      <a:pPr algn="ctr"/>
                      <a:r>
                        <a:rPr lang="cy-GB" sz="1200" dirty="0">
                          <a:latin typeface="Nunito" pitchFamily="2" charset="0"/>
                        </a:rPr>
                        <a:t>40.6%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68457127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12</a:t>
                      </a:r>
                    </a:p>
                  </a:txBody>
                  <a:tcPr marL="72000" marR="0" anchor="ctr">
                    <a:solidFill>
                      <a:srgbClr val="FBE5D6"/>
                    </a:solidFill>
                  </a:tcPr>
                </a:tc>
                <a:tc>
                  <a:txBody>
                    <a:bodyPr/>
                    <a:lstStyle/>
                    <a:p>
                      <a:pPr algn="ctr"/>
                      <a:r>
                        <a:rPr lang="cy-GB" sz="1200" dirty="0">
                          <a:latin typeface="Nunito" pitchFamily="2" charset="0"/>
                        </a:rPr>
                        <a:t>42.9%</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4286147138"/>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13</a:t>
                      </a:r>
                      <a:endParaRPr lang="en-US" sz="1200" dirty="0">
                        <a:latin typeface="Nunito" pitchFamily="2" charset="0"/>
                      </a:endParaRPr>
                    </a:p>
                  </a:txBody>
                  <a:tcPr marL="72000" marR="0" anchor="ctr">
                    <a:solidFill>
                      <a:srgbClr val="E2F0D9"/>
                    </a:solidFill>
                  </a:tcPr>
                </a:tc>
                <a:tc>
                  <a:txBody>
                    <a:bodyPr/>
                    <a:lstStyle/>
                    <a:p>
                      <a:pPr algn="ctr"/>
                      <a:r>
                        <a:rPr lang="cy-GB" sz="1200" dirty="0">
                          <a:latin typeface="Nunito" pitchFamily="2" charset="0"/>
                        </a:rPr>
                        <a:t>45.1%</a:t>
                      </a:r>
                      <a:endParaRPr lang="en-GB" sz="1200" dirty="0">
                        <a:latin typeface="Nunito" pitchFamily="2" charset="0"/>
                      </a:endParaRPr>
                    </a:p>
                  </a:txBody>
                  <a:tcPr anchor="ctr">
                    <a:solidFill>
                      <a:srgbClr val="E2F0D9"/>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E2F0D9"/>
                    </a:solidFill>
                  </a:tcPr>
                </a:tc>
                <a:extLst>
                  <a:ext uri="{0D108BD9-81ED-4DB2-BD59-A6C34878D82A}">
                    <a16:rowId xmlns:a16="http://schemas.microsoft.com/office/drawing/2014/main" val="10009"/>
                  </a:ext>
                </a:extLst>
              </a:tr>
            </a:tbl>
          </a:graphicData>
        </a:graphic>
      </p:graphicFrame>
      <p:sp>
        <p:nvSpPr>
          <p:cNvPr id="2" name="Rectangle: Rounded Corners 1">
            <a:extLst>
              <a:ext uri="{FF2B5EF4-FFF2-40B4-BE49-F238E27FC236}">
                <a16:creationId xmlns:a16="http://schemas.microsoft.com/office/drawing/2014/main" id="{CC37F3CF-C321-9E20-5DBC-2DEBB7B8DDF6}"/>
              </a:ext>
            </a:extLst>
          </p:cNvPr>
          <p:cNvSpPr/>
          <p:nvPr/>
        </p:nvSpPr>
        <p:spPr>
          <a:xfrm>
            <a:off x="6384925" y="1460341"/>
            <a:ext cx="2117631" cy="2467845"/>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Clr>
                <a:srgbClr val="CE141D"/>
              </a:buClr>
            </a:pPr>
            <a:r>
              <a:rPr kumimoji="0" lang="cy-GB" sz="1450" b="0" i="0" u="none" strike="noStrike" kern="1200" cap="none" spc="0" normalizeH="0" baseline="0" noProof="0" dirty="0">
                <a:ln>
                  <a:noFill/>
                </a:ln>
                <a:solidFill>
                  <a:schemeClr val="tx1"/>
                </a:solidFill>
                <a:effectLst/>
                <a:uLnTx/>
                <a:uFillTx/>
                <a:latin typeface="Nunito" pitchFamily="2" charset="0"/>
              </a:rPr>
              <a:t>Rule of 85 </a:t>
            </a:r>
            <a:r>
              <a:rPr lang="cy-GB" sz="1450" dirty="0">
                <a:solidFill>
                  <a:schemeClr val="tx1"/>
                </a:solidFill>
                <a:latin typeface="Nunito" pitchFamily="2" charset="0"/>
              </a:rPr>
              <a:t>protects benefits built up before 01/04/2008 if you joined </a:t>
            </a:r>
            <a:r>
              <a:rPr kumimoji="0" lang="cy-GB" sz="1450" b="0" i="0" u="none" strike="noStrike" kern="1200" cap="none" spc="0" normalizeH="0" baseline="0" noProof="0" dirty="0">
                <a:ln>
                  <a:noFill/>
                </a:ln>
                <a:solidFill>
                  <a:schemeClr val="tx1"/>
                </a:solidFill>
                <a:effectLst/>
                <a:uLnTx/>
                <a:uFillTx/>
                <a:latin typeface="Nunito" pitchFamily="2" charset="0"/>
              </a:rPr>
              <a:t>LGPS  before </a:t>
            </a:r>
            <a:r>
              <a:rPr lang="cy-GB" sz="1450" dirty="0">
                <a:solidFill>
                  <a:schemeClr val="tx1"/>
                </a:solidFill>
                <a:latin typeface="Nunito" pitchFamily="2" charset="0"/>
              </a:rPr>
              <a:t>01/12/2006 – lower reductions apply. </a:t>
            </a:r>
            <a:r>
              <a:rPr lang="en-GB" sz="1450" dirty="0">
                <a:solidFill>
                  <a:schemeClr val="tx1"/>
                </a:solidFill>
                <a:latin typeface="Nunito" pitchFamily="2" charset="0"/>
              </a:rPr>
              <a:t>Please contact Highland Pension Fund for more details</a:t>
            </a:r>
            <a:r>
              <a:rPr lang="cy-GB" sz="1450" b="1" dirty="0">
                <a:solidFill>
                  <a:schemeClr val="tx1"/>
                </a:solidFill>
                <a:latin typeface="Nunito" pitchFamily="2" charset="0"/>
              </a:rPr>
              <a:t> </a:t>
            </a:r>
          </a:p>
        </p:txBody>
      </p:sp>
      <p:sp>
        <p:nvSpPr>
          <p:cNvPr id="4" name="Rectangle: Rounded Corners 3">
            <a:extLst>
              <a:ext uri="{FF2B5EF4-FFF2-40B4-BE49-F238E27FC236}">
                <a16:creationId xmlns:a16="http://schemas.microsoft.com/office/drawing/2014/main" id="{6FA08E8E-FC0C-58B8-2C84-25AA12F6FC9A}"/>
              </a:ext>
            </a:extLst>
          </p:cNvPr>
          <p:cNvSpPr/>
          <p:nvPr/>
        </p:nvSpPr>
        <p:spPr>
          <a:xfrm>
            <a:off x="6384925" y="4310743"/>
            <a:ext cx="2117631" cy="97441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0"/>
              </a:spcBef>
              <a:buClr>
                <a:srgbClr val="CE141D"/>
              </a:buClr>
              <a:buNone/>
            </a:pPr>
            <a:r>
              <a:rPr lang="cy-GB" sz="1550" b="1" dirty="0">
                <a:solidFill>
                  <a:schemeClr val="tx1"/>
                </a:solidFill>
                <a:latin typeface="Nunito" pitchFamily="2" charset="0"/>
              </a:rPr>
              <a:t>Reduction factors are regularly reviewed </a:t>
            </a:r>
          </a:p>
        </p:txBody>
      </p:sp>
      <p:sp>
        <p:nvSpPr>
          <p:cNvPr id="5" name="TextBox 4">
            <a:extLst>
              <a:ext uri="{FF2B5EF4-FFF2-40B4-BE49-F238E27FC236}">
                <a16:creationId xmlns:a16="http://schemas.microsoft.com/office/drawing/2014/main" id="{AD056A3D-7231-DA5A-E464-DD31D5FA6296}"/>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Early payment</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0097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33337" y="1337203"/>
            <a:ext cx="8529950" cy="417662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y-GB" sz="2000" b="1" dirty="0">
              <a:latin typeface="Nunito" pitchFamily="2" charset="0"/>
            </a:endParaRP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Employer policy and consent needed</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Reduce hours or grade of job</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Pension benefits reduced if taken earlier than Normal Pension Age</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Rule of 85 will be taken into account (if you are protected and under age 65)</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Take some or all of the pension already built up and continue to build up a second pension in the reduced pay/hours post</a:t>
            </a:r>
            <a:endParaRPr lang="cy-GB" sz="2600" dirty="0"/>
          </a:p>
          <a:p>
            <a:pPr lvl="1">
              <a:buClr>
                <a:srgbClr val="CE141D"/>
              </a:buClr>
            </a:pPr>
            <a:endParaRPr lang="cy-GB" dirty="0"/>
          </a:p>
          <a:p>
            <a:pPr lvl="1">
              <a:buClr>
                <a:srgbClr val="CE141D"/>
              </a:buClr>
            </a:pPr>
            <a:endParaRPr lang="en-GB" dirty="0"/>
          </a:p>
        </p:txBody>
      </p:sp>
      <p:sp>
        <p:nvSpPr>
          <p:cNvPr id="4" name="TextBox 3">
            <a:extLst>
              <a:ext uri="{FF2B5EF4-FFF2-40B4-BE49-F238E27FC236}">
                <a16:creationId xmlns:a16="http://schemas.microsoft.com/office/drawing/2014/main" id="{7722504E-DD87-AD2A-008F-0C0752DE00BD}"/>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Flexible retirement from age 55 </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4527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197727" y="1533839"/>
            <a:ext cx="5953125" cy="41670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0"/>
              </a:spcBef>
              <a:spcAft>
                <a:spcPts val="1800"/>
              </a:spcAft>
              <a:buFont typeface="Arial" panose="020B0604020202020204" pitchFamily="34" charset="0"/>
              <a:buChar char="•"/>
            </a:pPr>
            <a:r>
              <a:rPr lang="cy-GB" sz="1800" dirty="0">
                <a:latin typeface="Nunito" pitchFamily="2" charset="0"/>
              </a:rPr>
              <a:t>Must be 55 or over (or age 50+ if you were in the Scheme on 5 April 2006 and have not had a break in membership).</a:t>
            </a:r>
          </a:p>
          <a:p>
            <a:pPr marL="800100" lvl="1" indent="-342900" algn="l">
              <a:spcBef>
                <a:spcPts val="0"/>
              </a:spcBef>
              <a:spcAft>
                <a:spcPts val="1800"/>
              </a:spcAft>
              <a:buFont typeface="Arial" panose="020B0604020202020204" pitchFamily="34" charset="0"/>
              <a:buChar char="•"/>
            </a:pPr>
            <a:r>
              <a:rPr lang="cy-GB" sz="1800" dirty="0">
                <a:latin typeface="Nunito" pitchFamily="2" charset="0"/>
              </a:rPr>
              <a:t>P</a:t>
            </a:r>
            <a:r>
              <a:rPr lang="en-GB" sz="1800" dirty="0">
                <a:latin typeface="Nunito" pitchFamily="2" charset="0"/>
              </a:rPr>
              <a:t>ension paid immediately and </a:t>
            </a:r>
            <a:r>
              <a:rPr lang="en-GB" sz="1800" b="1" dirty="0">
                <a:latin typeface="Nunito" pitchFamily="2" charset="0"/>
              </a:rPr>
              <a:t>unreduced</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Based on benefits you have built up to retirement date</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No option to defer payment, transfer to a different scheme or combine your benefits if you re-join the LGPS</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Previous Government planned to restrict exit costs in the public sector</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Rules could change if current Government adopts the policy</a:t>
            </a:r>
          </a:p>
          <a:p>
            <a:pPr lvl="1">
              <a:buClr>
                <a:srgbClr val="CE141D"/>
              </a:buClr>
            </a:pPr>
            <a:endParaRPr lang="cy-GB" sz="2800" dirty="0"/>
          </a:p>
          <a:p>
            <a:pPr lvl="1">
              <a:buClr>
                <a:srgbClr val="CE141D"/>
              </a:buClr>
            </a:pPr>
            <a:endParaRPr lang="cy-GB" sz="2300" dirty="0"/>
          </a:p>
          <a:p>
            <a:pPr lvl="1">
              <a:buClr>
                <a:srgbClr val="CE141D"/>
              </a:buClr>
            </a:pPr>
            <a:endParaRPr lang="en-GB" dirty="0"/>
          </a:p>
        </p:txBody>
      </p:sp>
      <p:sp>
        <p:nvSpPr>
          <p:cNvPr id="5" name="TextBox 4">
            <a:extLst>
              <a:ext uri="{FF2B5EF4-FFF2-40B4-BE49-F238E27FC236}">
                <a16:creationId xmlns:a16="http://schemas.microsoft.com/office/drawing/2014/main" id="{10E71C47-C9BC-2779-1A58-72D23F852725}"/>
              </a:ext>
            </a:extLst>
          </p:cNvPr>
          <p:cNvSpPr txBox="1"/>
          <p:nvPr/>
        </p:nvSpPr>
        <p:spPr>
          <a:xfrm>
            <a:off x="572974" y="679949"/>
            <a:ext cx="7779456" cy="584775"/>
          </a:xfrm>
          <a:prstGeom prst="rect">
            <a:avLst/>
          </a:prstGeom>
          <a:noFill/>
        </p:spPr>
        <p:txBody>
          <a:bodyPr wrap="square" rtlCol="0">
            <a:spAutoFit/>
          </a:bodyPr>
          <a:lstStyle/>
          <a:p>
            <a:r>
              <a:rPr lang="cy-GB" sz="3200" b="1" dirty="0">
                <a:solidFill>
                  <a:srgbClr val="ED7D31"/>
                </a:solidFill>
                <a:latin typeface="Nunito" pitchFamily="2" charset="0"/>
              </a:rPr>
              <a:t>Redundancy / Efficiency of the service</a:t>
            </a:r>
          </a:p>
        </p:txBody>
      </p:sp>
      <p:pic>
        <p:nvPicPr>
          <p:cNvPr id="9" name="Picture 8">
            <a:extLst>
              <a:ext uri="{FF2B5EF4-FFF2-40B4-BE49-F238E27FC236}">
                <a16:creationId xmlns:a16="http://schemas.microsoft.com/office/drawing/2014/main" id="{AFCF8897-0043-E1E2-BCD6-AD3012CE414D}"/>
              </a:ext>
            </a:extLst>
          </p:cNvPr>
          <p:cNvPicPr>
            <a:picLocks noChangeAspect="1"/>
          </p:cNvPicPr>
          <p:nvPr/>
        </p:nvPicPr>
        <p:blipFill>
          <a:blip r:embed="rId3"/>
          <a:stretch>
            <a:fillRect/>
          </a:stretch>
        </p:blipFill>
        <p:spPr>
          <a:xfrm>
            <a:off x="6535504" y="1701305"/>
            <a:ext cx="2275121" cy="3455389"/>
          </a:xfrm>
          <a:prstGeom prst="rect">
            <a:avLst/>
          </a:prstGeom>
        </p:spPr>
      </p:pic>
    </p:spTree>
    <p:extLst>
      <p:ext uri="{BB962C8B-B14F-4D97-AF65-F5344CB8AC3E}">
        <p14:creationId xmlns:p14="http://schemas.microsoft.com/office/powerpoint/2010/main" val="3089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Arial" panose="020B0604020202020204" pitchFamily="34" charset="0"/>
              <a:buChar char="•"/>
            </a:pPr>
            <a:r>
              <a:rPr lang="cy-GB" sz="2000" dirty="0">
                <a:solidFill>
                  <a:schemeClr val="tx1"/>
                </a:solidFill>
                <a:latin typeface="Nunito" pitchFamily="2" charset="0"/>
              </a:rPr>
              <a:t>Your employer determines if you are permanently incapable of discharging efficiently the duties of your job</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are a deferred member, your administering authority makes a decision based on your ability to do the job you were in when you became deferred</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They get the opinion of an independent doctor before they make their decision</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qualify, your pension is paid immediately, it is not reduced for early payment</a:t>
            </a:r>
          </a:p>
        </p:txBody>
      </p:sp>
    </p:spTree>
    <p:extLst>
      <p:ext uri="{BB962C8B-B14F-4D97-AF65-F5344CB8AC3E}">
        <p14:creationId xmlns:p14="http://schemas.microsoft.com/office/powerpoint/2010/main" val="14326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cy-GB" sz="2000" dirty="0">
                <a:solidFill>
                  <a:schemeClr val="tx1"/>
                </a:solidFill>
                <a:latin typeface="Nunito" pitchFamily="2" charset="0"/>
              </a:rPr>
              <a:t>Based on the opinion of an independent doctor, your employer determines if you are permanently incapable of discharging efficiently the duties of your job. There are two tiers of ill health pension:</a:t>
            </a:r>
            <a:endParaRPr lang="cy-GB" sz="2000" b="1" dirty="0">
              <a:solidFill>
                <a:schemeClr val="tx1"/>
              </a:solidFill>
              <a:latin typeface="Nunito" pitchFamily="2" charset="0"/>
            </a:endParaRP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1: </a:t>
            </a:r>
            <a:r>
              <a:rPr lang="cy-GB" sz="2000" dirty="0">
                <a:solidFill>
                  <a:schemeClr val="tx1"/>
                </a:solidFill>
                <a:latin typeface="Nunito" pitchFamily="2" charset="0"/>
              </a:rPr>
              <a:t>You are unlikely to be capable of ‘gainful employment’ before your Normal Pension Age (NPA)</a:t>
            </a: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2</a:t>
            </a:r>
            <a:r>
              <a:rPr lang="cy-GB" sz="2000" dirty="0">
                <a:solidFill>
                  <a:schemeClr val="tx1"/>
                </a:solidFill>
                <a:latin typeface="Nunito" pitchFamily="2" charset="0"/>
              </a:rPr>
              <a:t>: You are likely to be able to undertake ‘gainful employment’ before your NPA</a:t>
            </a:r>
          </a:p>
          <a:p>
            <a:pPr algn="l">
              <a:spcAft>
                <a:spcPts val="1800"/>
              </a:spcAft>
            </a:pPr>
            <a:r>
              <a:rPr lang="cy-GB" sz="20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24451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9" name="Rectangle: Rounded Corners 28">
            <a:extLst>
              <a:ext uri="{FF2B5EF4-FFF2-40B4-BE49-F238E27FC236}">
                <a16:creationId xmlns:a16="http://schemas.microsoft.com/office/drawing/2014/main" id="{01C449F5-0398-9E47-0A9A-EB5CA2B55E82}"/>
              </a:ext>
            </a:extLst>
          </p:cNvPr>
          <p:cNvSpPr/>
          <p:nvPr/>
        </p:nvSpPr>
        <p:spPr>
          <a:xfrm>
            <a:off x="484809" y="1481578"/>
            <a:ext cx="2693074" cy="3031045"/>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0" name="Rectangle: Rounded Corners 29">
            <a:extLst>
              <a:ext uri="{FF2B5EF4-FFF2-40B4-BE49-F238E27FC236}">
                <a16:creationId xmlns:a16="http://schemas.microsoft.com/office/drawing/2014/main" id="{CC0D3268-3691-4B67-20AB-D6F5AA09D29B}"/>
              </a:ext>
            </a:extLst>
          </p:cNvPr>
          <p:cNvSpPr/>
          <p:nvPr/>
        </p:nvSpPr>
        <p:spPr>
          <a:xfrm>
            <a:off x="6071496" y="1469281"/>
            <a:ext cx="2693074" cy="3043338"/>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31" name="Rectangle: Rounded Corners 30">
            <a:extLst>
              <a:ext uri="{FF2B5EF4-FFF2-40B4-BE49-F238E27FC236}">
                <a16:creationId xmlns:a16="http://schemas.microsoft.com/office/drawing/2014/main" id="{BDFDEC78-95FB-17F4-87C4-863E9D5C3B82}"/>
              </a:ext>
            </a:extLst>
          </p:cNvPr>
          <p:cNvSpPr/>
          <p:nvPr/>
        </p:nvSpPr>
        <p:spPr>
          <a:xfrm>
            <a:off x="3271526" y="1444591"/>
            <a:ext cx="2693074" cy="306803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Rounded Corners 31">
            <a:extLst>
              <a:ext uri="{FF2B5EF4-FFF2-40B4-BE49-F238E27FC236}">
                <a16:creationId xmlns:a16="http://schemas.microsoft.com/office/drawing/2014/main" id="{802DD90E-05A9-9D81-F8A2-5AEA1D3F11A6}"/>
              </a:ext>
            </a:extLst>
          </p:cNvPr>
          <p:cNvSpPr/>
          <p:nvPr/>
        </p:nvSpPr>
        <p:spPr>
          <a:xfrm>
            <a:off x="710095" y="1186699"/>
            <a:ext cx="2169845" cy="648000"/>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1</a:t>
            </a:r>
          </a:p>
        </p:txBody>
      </p:sp>
      <p:sp>
        <p:nvSpPr>
          <p:cNvPr id="33" name="Rectangle: Rounded Corners 32">
            <a:extLst>
              <a:ext uri="{FF2B5EF4-FFF2-40B4-BE49-F238E27FC236}">
                <a16:creationId xmlns:a16="http://schemas.microsoft.com/office/drawing/2014/main" id="{E7734598-0213-B743-EBF8-00FE107F0D59}"/>
              </a:ext>
            </a:extLst>
          </p:cNvPr>
          <p:cNvSpPr/>
          <p:nvPr/>
        </p:nvSpPr>
        <p:spPr>
          <a:xfrm>
            <a:off x="3496812" y="1186479"/>
            <a:ext cx="2169845" cy="648000"/>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2</a:t>
            </a:r>
          </a:p>
        </p:txBody>
      </p:sp>
      <p:sp>
        <p:nvSpPr>
          <p:cNvPr id="34" name="Rectangle: Rounded Corners 33">
            <a:extLst>
              <a:ext uri="{FF2B5EF4-FFF2-40B4-BE49-F238E27FC236}">
                <a16:creationId xmlns:a16="http://schemas.microsoft.com/office/drawing/2014/main" id="{DCBB80B5-6B37-53B8-8CB2-8FDF78ABAA75}"/>
              </a:ext>
            </a:extLst>
          </p:cNvPr>
          <p:cNvSpPr/>
          <p:nvPr/>
        </p:nvSpPr>
        <p:spPr>
          <a:xfrm>
            <a:off x="6296782" y="1186479"/>
            <a:ext cx="2169845" cy="648000"/>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Deferred member</a:t>
            </a:r>
          </a:p>
        </p:txBody>
      </p:sp>
      <p:sp>
        <p:nvSpPr>
          <p:cNvPr id="35" name="TextBox 34">
            <a:extLst>
              <a:ext uri="{FF2B5EF4-FFF2-40B4-BE49-F238E27FC236}">
                <a16:creationId xmlns:a16="http://schemas.microsoft.com/office/drawing/2014/main" id="{680564EA-6DD1-E19E-55BF-5255649DC899}"/>
              </a:ext>
            </a:extLst>
          </p:cNvPr>
          <p:cNvSpPr txBox="1"/>
          <p:nvPr/>
        </p:nvSpPr>
        <p:spPr>
          <a:xfrm>
            <a:off x="431800" y="2073360"/>
            <a:ext cx="2799092" cy="1954381"/>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Normal Pension Age (NPA)</a:t>
            </a:r>
          </a:p>
          <a:p>
            <a:pPr marL="285750" indent="-285750">
              <a:spcBef>
                <a:spcPts val="1200"/>
              </a:spcBef>
              <a:buFont typeface="Arial" panose="020B0604020202020204" pitchFamily="34" charset="0"/>
              <a:buChar char="•"/>
            </a:pPr>
            <a:r>
              <a:rPr lang="en-GB" sz="1600" dirty="0">
                <a:latin typeface="Nunito" pitchFamily="2" charset="0"/>
              </a:rPr>
              <a:t>Pension enhanced – based on period to NPA </a:t>
            </a:r>
          </a:p>
        </p:txBody>
      </p:sp>
      <p:sp>
        <p:nvSpPr>
          <p:cNvPr id="36" name="TextBox 35">
            <a:extLst>
              <a:ext uri="{FF2B5EF4-FFF2-40B4-BE49-F238E27FC236}">
                <a16:creationId xmlns:a16="http://schemas.microsoft.com/office/drawing/2014/main" id="{74C66037-A4C6-226C-D22E-D50021BAE562}"/>
              </a:ext>
            </a:extLst>
          </p:cNvPr>
          <p:cNvSpPr txBox="1"/>
          <p:nvPr/>
        </p:nvSpPr>
        <p:spPr>
          <a:xfrm>
            <a:off x="6117551" y="2117281"/>
            <a:ext cx="2693074" cy="1800493"/>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NPA</a:t>
            </a:r>
          </a:p>
          <a:p>
            <a:pPr marL="285750" indent="-285750">
              <a:spcAft>
                <a:spcPts val="1200"/>
              </a:spcAft>
              <a:buClr>
                <a:schemeClr val="tx1"/>
              </a:buClr>
              <a:buFont typeface="Arial" panose="020B0604020202020204" pitchFamily="34" charset="0"/>
              <a:buChar char="•"/>
            </a:pPr>
            <a:r>
              <a:rPr lang="en-GB" sz="1600" dirty="0">
                <a:latin typeface="Nunito" pitchFamily="2" charset="0"/>
              </a:rPr>
              <a:t>Pension paid with no reduction, but not enhanced</a:t>
            </a:r>
          </a:p>
        </p:txBody>
      </p:sp>
      <p:sp>
        <p:nvSpPr>
          <p:cNvPr id="37" name="TextBox 36">
            <a:extLst>
              <a:ext uri="{FF2B5EF4-FFF2-40B4-BE49-F238E27FC236}">
                <a16:creationId xmlns:a16="http://schemas.microsoft.com/office/drawing/2014/main" id="{E2A70CD6-88D7-BD5C-B1D7-6F31C2D65D7B}"/>
              </a:ext>
            </a:extLst>
          </p:cNvPr>
          <p:cNvSpPr txBox="1"/>
          <p:nvPr/>
        </p:nvSpPr>
        <p:spPr>
          <a:xfrm>
            <a:off x="3220036" y="2117281"/>
            <a:ext cx="2693074" cy="1554272"/>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GB" sz="1600" dirty="0">
                <a:latin typeface="Nunito" pitchFamily="2" charset="0"/>
              </a:rPr>
              <a:t>Likely to be capable of ‘gainful employment’ before NPA</a:t>
            </a:r>
          </a:p>
          <a:p>
            <a:pPr marL="285750" lvl="0" indent="-285750">
              <a:spcAft>
                <a:spcPts val="1200"/>
              </a:spcAft>
              <a:buFont typeface="Arial" panose="020B0604020202020204" pitchFamily="34" charset="0"/>
              <a:buChar char="•"/>
            </a:pPr>
            <a:r>
              <a:rPr lang="en-GB" sz="1600" dirty="0">
                <a:latin typeface="Nunito" pitchFamily="2" charset="0"/>
              </a:rPr>
              <a:t>Pension enhanced -  25% of tier 1 award</a:t>
            </a:r>
          </a:p>
        </p:txBody>
      </p:sp>
      <p:sp>
        <p:nvSpPr>
          <p:cNvPr id="5" name="TextBox 4">
            <a:extLst>
              <a:ext uri="{FF2B5EF4-FFF2-40B4-BE49-F238E27FC236}">
                <a16:creationId xmlns:a16="http://schemas.microsoft.com/office/drawing/2014/main" id="{0290E07A-FE53-C943-E59E-4FB521106146}"/>
              </a:ext>
            </a:extLst>
          </p:cNvPr>
          <p:cNvSpPr txBox="1"/>
          <p:nvPr/>
        </p:nvSpPr>
        <p:spPr>
          <a:xfrm>
            <a:off x="431800" y="722783"/>
            <a:ext cx="4572000" cy="584775"/>
          </a:xfrm>
          <a:prstGeom prst="rect">
            <a:avLst/>
          </a:prstGeom>
          <a:noFill/>
        </p:spPr>
        <p:txBody>
          <a:bodyPr wrap="square">
            <a:spAutoFit/>
          </a:bodyPr>
          <a:lstStyle/>
          <a:p>
            <a:r>
              <a:rPr lang="cy-GB" sz="3200" b="1" dirty="0">
                <a:solidFill>
                  <a:schemeClr val="accent2"/>
                </a:solidFill>
                <a:latin typeface="Nunito" pitchFamily="2" charset="0"/>
              </a:rPr>
              <a:t>Ill health retirement</a:t>
            </a:r>
            <a:endParaRPr lang="en-GB" sz="3200" dirty="0"/>
          </a:p>
        </p:txBody>
      </p:sp>
      <p:sp>
        <p:nvSpPr>
          <p:cNvPr id="4" name="TextBox 3">
            <a:extLst>
              <a:ext uri="{FF2B5EF4-FFF2-40B4-BE49-F238E27FC236}">
                <a16:creationId xmlns:a16="http://schemas.microsoft.com/office/drawing/2014/main" id="{0AB04F0F-40A1-5D34-F934-CF545156E9EC}"/>
              </a:ext>
            </a:extLst>
          </p:cNvPr>
          <p:cNvSpPr txBox="1"/>
          <p:nvPr/>
        </p:nvSpPr>
        <p:spPr>
          <a:xfrm>
            <a:off x="484808" y="4852045"/>
            <a:ext cx="8279761" cy="369332"/>
          </a:xfrm>
          <a:prstGeom prst="rect">
            <a:avLst/>
          </a:prstGeom>
          <a:noFill/>
        </p:spPr>
        <p:txBody>
          <a:bodyPr wrap="square">
            <a:spAutoFit/>
          </a:bodyPr>
          <a:lstStyle/>
          <a:p>
            <a:pPr algn="l">
              <a:spcAft>
                <a:spcPts val="1800"/>
              </a:spcAft>
            </a:pPr>
            <a:r>
              <a:rPr lang="cy-GB" sz="18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61567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Thought about taking a lump sum?</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564444" y="1575718"/>
            <a:ext cx="7966907" cy="245932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Bef>
                <a:spcPts val="0"/>
              </a:spcBef>
              <a:spcAft>
                <a:spcPts val="2400"/>
              </a:spcAft>
              <a:buNone/>
            </a:pPr>
            <a:r>
              <a:rPr lang="cy-GB" sz="8400" dirty="0">
                <a:latin typeface="Nunito" pitchFamily="2" charset="0"/>
              </a:rPr>
              <a:t>At retirement, you can turn some of your annual pension into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£1 annual pension turns into	              £12 tax-free cash</a:t>
            </a:r>
          </a:p>
          <a:p>
            <a:pPr marL="342900" indent="-342900" algn="l">
              <a:spcBef>
                <a:spcPts val="0"/>
              </a:spcBef>
              <a:spcAft>
                <a:spcPts val="2400"/>
              </a:spcAft>
              <a:buFont typeface="Arial" panose="020B0604020202020204" pitchFamily="34" charset="0"/>
              <a:buChar char="•"/>
            </a:pPr>
            <a:r>
              <a:rPr lang="en-GB" sz="8400" dirty="0">
                <a:latin typeface="Nunito" pitchFamily="2" charset="0"/>
              </a:rPr>
              <a:t>You cannot turn your whole pension into a tax-free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You can generally take up to 25% of the value of your pension as tax-free cash</a:t>
            </a: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2" name="Arrow: Right 1">
            <a:extLst>
              <a:ext uri="{FF2B5EF4-FFF2-40B4-BE49-F238E27FC236}">
                <a16:creationId xmlns:a16="http://schemas.microsoft.com/office/drawing/2014/main" id="{E5022E7F-C4C6-BF95-F6CC-564D39B72B95}"/>
              </a:ext>
            </a:extLst>
          </p:cNvPr>
          <p:cNvSpPr/>
          <p:nvPr/>
        </p:nvSpPr>
        <p:spPr>
          <a:xfrm>
            <a:off x="4571999" y="2252620"/>
            <a:ext cx="1340355" cy="342902"/>
          </a:xfrm>
          <a:prstGeom prst="right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23B03A22-32AD-E20B-55CD-4684A1F7DD30}"/>
              </a:ext>
            </a:extLst>
          </p:cNvPr>
          <p:cNvSpPr txBox="1">
            <a:spLocks/>
          </p:cNvSpPr>
          <p:nvPr/>
        </p:nvSpPr>
        <p:spPr>
          <a:xfrm>
            <a:off x="564445" y="4122396"/>
            <a:ext cx="3722547" cy="2131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cy-GB" sz="2100" dirty="0">
                <a:latin typeface="Nunito" pitchFamily="2" charset="0"/>
              </a:rPr>
              <a:t>Lump sum calculator</a:t>
            </a:r>
          </a:p>
          <a:p>
            <a:pPr algn="l">
              <a:spcBef>
                <a:spcPts val="0"/>
              </a:spcBef>
              <a:spcAft>
                <a:spcPts val="2400"/>
              </a:spcAft>
            </a:pPr>
            <a:r>
              <a:rPr lang="cy-GB" sz="1800" dirty="0">
                <a:latin typeface="Nunito" pitchFamily="2" charset="0"/>
                <a:hlinkClick r:id="rId3"/>
              </a:rPr>
              <a:t>www.scotlgpsmember.org/help-and-support/tools-and-calculators/lump-sum-calculator/</a:t>
            </a:r>
            <a:endParaRPr lang="cy-GB" sz="2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pic>
        <p:nvPicPr>
          <p:cNvPr id="10" name="Picture 9">
            <a:extLst>
              <a:ext uri="{FF2B5EF4-FFF2-40B4-BE49-F238E27FC236}">
                <a16:creationId xmlns:a16="http://schemas.microsoft.com/office/drawing/2014/main" id="{BB83E060-F1AE-933B-EEA2-F5B2E81E60EC}"/>
              </a:ext>
            </a:extLst>
          </p:cNvPr>
          <p:cNvPicPr>
            <a:picLocks noChangeAspect="1"/>
          </p:cNvPicPr>
          <p:nvPr/>
        </p:nvPicPr>
        <p:blipFill>
          <a:blip r:embed="rId4"/>
          <a:stretch>
            <a:fillRect/>
          </a:stretch>
        </p:blipFill>
        <p:spPr>
          <a:xfrm>
            <a:off x="4156364" y="3817655"/>
            <a:ext cx="1882021" cy="1888202"/>
          </a:xfrm>
          <a:prstGeom prst="rect">
            <a:avLst/>
          </a:prstGeom>
        </p:spPr>
      </p:pic>
    </p:spTree>
    <p:extLst>
      <p:ext uri="{BB962C8B-B14F-4D97-AF65-F5344CB8AC3E}">
        <p14:creationId xmlns:p14="http://schemas.microsoft.com/office/powerpoint/2010/main" val="27990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1077218"/>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an Annual Benefit Statement (ABS) and what should I do with it?</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3A00BE53-CF75-5132-1805-9657BE41825F}"/>
              </a:ext>
            </a:extLst>
          </p:cNvPr>
          <p:cNvSpPr txBox="1"/>
          <p:nvPr/>
        </p:nvSpPr>
        <p:spPr>
          <a:xfrm>
            <a:off x="431800" y="2263091"/>
            <a:ext cx="7790688" cy="800219"/>
          </a:xfrm>
          <a:prstGeom prst="rect">
            <a:avLst/>
          </a:prstGeom>
          <a:noFill/>
        </p:spPr>
        <p:txBody>
          <a:bodyPr wrap="square" rtlCol="0">
            <a:spAutoFit/>
          </a:bodyPr>
          <a:lstStyle/>
          <a:p>
            <a:r>
              <a:rPr lang="en-GB" sz="2800" b="1" dirty="0">
                <a:solidFill>
                  <a:srgbClr val="4F7040"/>
                </a:solidFill>
                <a:latin typeface="Nunito" pitchFamily="2" charset="0"/>
              </a:rPr>
              <a:t>A yearly statement that shows you:</a:t>
            </a:r>
          </a:p>
          <a:p>
            <a:pPr marL="285750" indent="-285750">
              <a:buFont typeface="Arial" panose="020B0604020202020204" pitchFamily="34" charset="0"/>
              <a:buChar char="•"/>
            </a:pPr>
            <a:endParaRPr lang="en-GB" dirty="0"/>
          </a:p>
        </p:txBody>
      </p:sp>
      <p:pic>
        <p:nvPicPr>
          <p:cNvPr id="6" name="Graphic 5" descr="Badge 1 with solid fill">
            <a:extLst>
              <a:ext uri="{FF2B5EF4-FFF2-40B4-BE49-F238E27FC236}">
                <a16:creationId xmlns:a16="http://schemas.microsoft.com/office/drawing/2014/main" id="{5B31470B-B98A-921A-307C-5286045E7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 y="2971800"/>
            <a:ext cx="914400" cy="914400"/>
          </a:xfrm>
          <a:prstGeom prst="rect">
            <a:avLst/>
          </a:prstGeom>
        </p:spPr>
      </p:pic>
      <p:pic>
        <p:nvPicPr>
          <p:cNvPr id="9" name="Graphic 8" descr="Badge with solid fill">
            <a:extLst>
              <a:ext uri="{FF2B5EF4-FFF2-40B4-BE49-F238E27FC236}">
                <a16:creationId xmlns:a16="http://schemas.microsoft.com/office/drawing/2014/main" id="{58829254-D477-F7A3-F626-6B85CBDAA9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103" y="4224390"/>
            <a:ext cx="914400" cy="914400"/>
          </a:xfrm>
          <a:prstGeom prst="rect">
            <a:avLst/>
          </a:prstGeom>
        </p:spPr>
      </p:pic>
      <p:sp>
        <p:nvSpPr>
          <p:cNvPr id="12" name="TextBox 11">
            <a:extLst>
              <a:ext uri="{FF2B5EF4-FFF2-40B4-BE49-F238E27FC236}">
                <a16:creationId xmlns:a16="http://schemas.microsoft.com/office/drawing/2014/main" id="{73D8A198-8FA1-3E79-BC2D-DEB439AB27A3}"/>
              </a:ext>
            </a:extLst>
          </p:cNvPr>
          <p:cNvSpPr txBox="1"/>
          <p:nvPr/>
        </p:nvSpPr>
        <p:spPr>
          <a:xfrm>
            <a:off x="1370669" y="3131495"/>
            <a:ext cx="6531554" cy="707886"/>
          </a:xfrm>
          <a:prstGeom prst="rect">
            <a:avLst/>
          </a:prstGeom>
          <a:noFill/>
        </p:spPr>
        <p:txBody>
          <a:bodyPr wrap="square" rtlCol="0">
            <a:spAutoFit/>
          </a:bodyPr>
          <a:lstStyle/>
          <a:p>
            <a:r>
              <a:rPr lang="en-GB" sz="2000" dirty="0">
                <a:latin typeface="Nunito" pitchFamily="2" charset="0"/>
              </a:rPr>
              <a:t>The LGPS pension benefits that you have built up at </a:t>
            </a:r>
            <a:br>
              <a:rPr lang="en-GB" sz="2000" dirty="0">
                <a:latin typeface="Nunito" pitchFamily="2" charset="0"/>
              </a:rPr>
            </a:br>
            <a:r>
              <a:rPr lang="en-GB" sz="2000" dirty="0">
                <a:latin typeface="Nunito" pitchFamily="2" charset="0"/>
              </a:rPr>
              <a:t>31 March</a:t>
            </a:r>
          </a:p>
        </p:txBody>
      </p:sp>
      <p:sp>
        <p:nvSpPr>
          <p:cNvPr id="13" name="TextBox 12">
            <a:extLst>
              <a:ext uri="{FF2B5EF4-FFF2-40B4-BE49-F238E27FC236}">
                <a16:creationId xmlns:a16="http://schemas.microsoft.com/office/drawing/2014/main" id="{CE57E1B8-D101-6871-CCDD-F05B1D0A0217}"/>
              </a:ext>
            </a:extLst>
          </p:cNvPr>
          <p:cNvSpPr txBox="1"/>
          <p:nvPr/>
        </p:nvSpPr>
        <p:spPr>
          <a:xfrm>
            <a:off x="1370668" y="4327647"/>
            <a:ext cx="6904101" cy="707886"/>
          </a:xfrm>
          <a:prstGeom prst="rect">
            <a:avLst/>
          </a:prstGeom>
          <a:noFill/>
        </p:spPr>
        <p:txBody>
          <a:bodyPr wrap="square" rtlCol="0">
            <a:spAutoFit/>
          </a:bodyPr>
          <a:lstStyle/>
          <a:p>
            <a:r>
              <a:rPr lang="en-GB" sz="2000" dirty="0">
                <a:latin typeface="Nunito" pitchFamily="2" charset="0"/>
              </a:rPr>
              <a:t>An estimate of the pension benefits you might receive if you retire at your Normal Pension Age </a:t>
            </a:r>
          </a:p>
        </p:txBody>
      </p:sp>
    </p:spTree>
    <p:extLst>
      <p:ext uri="{BB962C8B-B14F-4D97-AF65-F5344CB8AC3E}">
        <p14:creationId xmlns:p14="http://schemas.microsoft.com/office/powerpoint/2010/main" val="381369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6" name="Freeform: Shape 5">
            <a:extLst>
              <a:ext uri="{FF2B5EF4-FFF2-40B4-BE49-F238E27FC236}">
                <a16:creationId xmlns:a16="http://schemas.microsoft.com/office/drawing/2014/main" id="{0F4D9AAC-C20B-5992-C819-DFB0E72BF52B}"/>
              </a:ext>
            </a:extLst>
          </p:cNvPr>
          <p:cNvSpPr/>
          <p:nvPr/>
        </p:nvSpPr>
        <p:spPr>
          <a:xfrm>
            <a:off x="548641" y="1856232"/>
            <a:ext cx="2440622" cy="2512173"/>
          </a:xfrm>
          <a:custGeom>
            <a:avLst/>
            <a:gdLst>
              <a:gd name="connsiteX0" fmla="*/ 0 w 2213811"/>
              <a:gd name="connsiteY0" fmla="*/ 1106961 h 2213921"/>
              <a:gd name="connsiteX1" fmla="*/ 1106906 w 2213811"/>
              <a:gd name="connsiteY1" fmla="*/ 0 h 2213921"/>
              <a:gd name="connsiteX2" fmla="*/ 2213812 w 2213811"/>
              <a:gd name="connsiteY2" fmla="*/ 1106961 h 2213921"/>
              <a:gd name="connsiteX3" fmla="*/ 1106906 w 2213811"/>
              <a:gd name="connsiteY3" fmla="*/ 2213922 h 2213921"/>
              <a:gd name="connsiteX4" fmla="*/ 0 w 2213811"/>
              <a:gd name="connsiteY4" fmla="*/ 1106961 h 22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11" h="2213921">
                <a:moveTo>
                  <a:pt x="0" y="1106961"/>
                </a:moveTo>
                <a:cubicBezTo>
                  <a:pt x="0" y="495603"/>
                  <a:pt x="495579" y="0"/>
                  <a:pt x="1106906" y="0"/>
                </a:cubicBezTo>
                <a:cubicBezTo>
                  <a:pt x="1718233" y="0"/>
                  <a:pt x="2213812" y="495603"/>
                  <a:pt x="2213812" y="1106961"/>
                </a:cubicBezTo>
                <a:cubicBezTo>
                  <a:pt x="2213812" y="1718319"/>
                  <a:pt x="1718233" y="2213922"/>
                  <a:pt x="1106906" y="2213922"/>
                </a:cubicBezTo>
                <a:cubicBezTo>
                  <a:pt x="495579" y="2213922"/>
                  <a:pt x="0" y="1718319"/>
                  <a:pt x="0" y="1106961"/>
                </a:cubicBezTo>
                <a:close/>
              </a:path>
            </a:pathLst>
          </a:cu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495" tIns="358511" rIns="358495" bIns="358511" numCol="1" spcCol="1270" anchor="ctr" anchorCtr="0">
            <a:noAutofit/>
          </a:bodyPr>
          <a:lstStyle/>
          <a:p>
            <a:pPr marL="0" lvl="0" indent="0" algn="ctr" defTabSz="1200150">
              <a:lnSpc>
                <a:spcPct val="90000"/>
              </a:lnSpc>
              <a:spcBef>
                <a:spcPct val="0"/>
              </a:spcBef>
              <a:spcAft>
                <a:spcPct val="35000"/>
              </a:spcAft>
              <a:buNone/>
            </a:pPr>
            <a:r>
              <a:rPr lang="en-GB" sz="2700" kern="1200" dirty="0"/>
              <a:t>What should I do with my statement?</a:t>
            </a:r>
          </a:p>
        </p:txBody>
      </p:sp>
      <p:sp>
        <p:nvSpPr>
          <p:cNvPr id="7" name="Block Arc 6">
            <a:extLst>
              <a:ext uri="{FF2B5EF4-FFF2-40B4-BE49-F238E27FC236}">
                <a16:creationId xmlns:a16="http://schemas.microsoft.com/office/drawing/2014/main" id="{8BA3FED7-5A5B-3787-2608-31E0E2405840}"/>
              </a:ext>
            </a:extLst>
          </p:cNvPr>
          <p:cNvSpPr/>
          <p:nvPr/>
        </p:nvSpPr>
        <p:spPr>
          <a:xfrm>
            <a:off x="-366250" y="777242"/>
            <a:ext cx="4462678" cy="4652071"/>
          </a:xfrm>
          <a:prstGeom prst="blockArc">
            <a:avLst>
              <a:gd name="adj1" fmla="val 17527788"/>
              <a:gd name="adj2" fmla="val 4119114"/>
              <a:gd name="adj3" fmla="val 5750"/>
            </a:avLst>
          </a:prstGeom>
          <a:solidFill>
            <a:srgbClr val="4F7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828FD347-4DC4-4A44-8523-7566FF4BDABF}"/>
              </a:ext>
            </a:extLst>
          </p:cNvPr>
          <p:cNvSpPr/>
          <p:nvPr/>
        </p:nvSpPr>
        <p:spPr>
          <a:xfrm>
            <a:off x="5414343" y="954916"/>
            <a:ext cx="2615237" cy="1148131"/>
          </a:xfrm>
          <a:custGeom>
            <a:avLst/>
            <a:gdLst>
              <a:gd name="connsiteX0" fmla="*/ 0 w 2615237"/>
              <a:gd name="connsiteY0" fmla="*/ 0 h 1148131"/>
              <a:gd name="connsiteX1" fmla="*/ 2615237 w 2615237"/>
              <a:gd name="connsiteY1" fmla="*/ 0 h 1148131"/>
              <a:gd name="connsiteX2" fmla="*/ 2615237 w 2615237"/>
              <a:gd name="connsiteY2" fmla="*/ 1148131 h 1148131"/>
              <a:gd name="connsiteX3" fmla="*/ 0 w 2615237"/>
              <a:gd name="connsiteY3" fmla="*/ 1148131 h 1148131"/>
              <a:gd name="connsiteX4" fmla="*/ 0 w 2615237"/>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37" h="1148131">
                <a:moveTo>
                  <a:pt x="0" y="0"/>
                </a:moveTo>
                <a:lnTo>
                  <a:pt x="2615237" y="0"/>
                </a:lnTo>
                <a:lnTo>
                  <a:pt x="2615237"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Check that your pay, employment and personal details are correct</a:t>
            </a:r>
          </a:p>
        </p:txBody>
      </p:sp>
      <p:sp>
        <p:nvSpPr>
          <p:cNvPr id="11" name="Oval 10" descr="Piggy Bank with solid fill">
            <a:extLst>
              <a:ext uri="{FF2B5EF4-FFF2-40B4-BE49-F238E27FC236}">
                <a16:creationId xmlns:a16="http://schemas.microsoft.com/office/drawing/2014/main" id="{1A2F9F54-C308-2830-784D-AB078A82534F}"/>
              </a:ext>
            </a:extLst>
          </p:cNvPr>
          <p:cNvSpPr/>
          <p:nvPr/>
        </p:nvSpPr>
        <p:spPr>
          <a:xfrm>
            <a:off x="4621212" y="2561349"/>
            <a:ext cx="1185946" cy="1186278"/>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6CA2337-D23A-3A06-9163-540F43291213}"/>
              </a:ext>
            </a:extLst>
          </p:cNvPr>
          <p:cNvSpPr/>
          <p:nvPr/>
        </p:nvSpPr>
        <p:spPr>
          <a:xfrm>
            <a:off x="6095886" y="2301412"/>
            <a:ext cx="2714739" cy="1702389"/>
          </a:xfrm>
          <a:custGeom>
            <a:avLst/>
            <a:gdLst>
              <a:gd name="connsiteX0" fmla="*/ 0 w 2524546"/>
              <a:gd name="connsiteY0" fmla="*/ 0 h 1148131"/>
              <a:gd name="connsiteX1" fmla="*/ 2524546 w 2524546"/>
              <a:gd name="connsiteY1" fmla="*/ 0 h 1148131"/>
              <a:gd name="connsiteX2" fmla="*/ 2524546 w 2524546"/>
              <a:gd name="connsiteY2" fmla="*/ 1148131 h 1148131"/>
              <a:gd name="connsiteX3" fmla="*/ 0 w 2524546"/>
              <a:gd name="connsiteY3" fmla="*/ 1148131 h 1148131"/>
              <a:gd name="connsiteX4" fmla="*/ 0 w 2524546"/>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546" h="1148131">
                <a:moveTo>
                  <a:pt x="0" y="0"/>
                </a:moveTo>
                <a:lnTo>
                  <a:pt x="2524546" y="0"/>
                </a:lnTo>
                <a:lnTo>
                  <a:pt x="2524546"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Review your forecast of where you are likely to be at your Normal Penson Age. Remember, this does not include any other pension benefits you may be entitled to. </a:t>
            </a:r>
          </a:p>
        </p:txBody>
      </p:sp>
      <p:sp>
        <p:nvSpPr>
          <p:cNvPr id="14" name="Freeform: Shape 13">
            <a:extLst>
              <a:ext uri="{FF2B5EF4-FFF2-40B4-BE49-F238E27FC236}">
                <a16:creationId xmlns:a16="http://schemas.microsoft.com/office/drawing/2014/main" id="{0F64A2F0-517F-AADE-0FC7-AFBA555EDB0D}"/>
              </a:ext>
            </a:extLst>
          </p:cNvPr>
          <p:cNvSpPr/>
          <p:nvPr/>
        </p:nvSpPr>
        <p:spPr>
          <a:xfrm>
            <a:off x="5514987" y="4285407"/>
            <a:ext cx="2514593" cy="985326"/>
          </a:xfrm>
          <a:custGeom>
            <a:avLst/>
            <a:gdLst>
              <a:gd name="connsiteX0" fmla="*/ 0 w 2514593"/>
              <a:gd name="connsiteY0" fmla="*/ 0 h 1148131"/>
              <a:gd name="connsiteX1" fmla="*/ 2514593 w 2514593"/>
              <a:gd name="connsiteY1" fmla="*/ 0 h 1148131"/>
              <a:gd name="connsiteX2" fmla="*/ 2514593 w 2514593"/>
              <a:gd name="connsiteY2" fmla="*/ 1148131 h 1148131"/>
              <a:gd name="connsiteX3" fmla="*/ 0 w 2514593"/>
              <a:gd name="connsiteY3" fmla="*/ 1148131 h 1148131"/>
              <a:gd name="connsiteX4" fmla="*/ 0 w 2514593"/>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93" h="1148131">
                <a:moveTo>
                  <a:pt x="0" y="0"/>
                </a:moveTo>
                <a:lnTo>
                  <a:pt x="2514593" y="0"/>
                </a:lnTo>
                <a:lnTo>
                  <a:pt x="2514593"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Use your ABS as a springboard for future retirement planning</a:t>
            </a:r>
          </a:p>
        </p:txBody>
      </p:sp>
      <p:pic>
        <p:nvPicPr>
          <p:cNvPr id="4" name="Graphic 3" descr="Magnifying glass with solid fill">
            <a:extLst>
              <a:ext uri="{FF2B5EF4-FFF2-40B4-BE49-F238E27FC236}">
                <a16:creationId xmlns:a16="http://schemas.microsoft.com/office/drawing/2014/main" id="{738C3F7E-3A10-504D-48B2-E9D17FE6D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3197" y="1023414"/>
            <a:ext cx="1026274" cy="1026274"/>
          </a:xfrm>
          <a:prstGeom prst="rect">
            <a:avLst/>
          </a:prstGeom>
        </p:spPr>
      </p:pic>
      <p:pic>
        <p:nvPicPr>
          <p:cNvPr id="15" name="Graphic 14" descr="Abacus with solid fill">
            <a:extLst>
              <a:ext uri="{FF2B5EF4-FFF2-40B4-BE49-F238E27FC236}">
                <a16:creationId xmlns:a16="http://schemas.microsoft.com/office/drawing/2014/main" id="{C113D1C9-438B-8B07-77B9-0C9C010F0E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7994" y="4259288"/>
            <a:ext cx="1037564" cy="1037564"/>
          </a:xfrm>
          <a:prstGeom prst="rect">
            <a:avLst/>
          </a:prstGeom>
        </p:spPr>
      </p:pic>
    </p:spTree>
    <p:extLst>
      <p:ext uri="{BB962C8B-B14F-4D97-AF65-F5344CB8AC3E}">
        <p14:creationId xmlns:p14="http://schemas.microsoft.com/office/powerpoint/2010/main" val="207578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Questions </a:t>
            </a:r>
            <a:endParaRPr lang="en-GB" sz="3200" b="1" dirty="0">
              <a:solidFill>
                <a:schemeClr val="accent2"/>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D1B2554-786D-9CFE-A7EE-A81FFD8F5D03}"/>
              </a:ext>
            </a:extLst>
          </p:cNvPr>
          <p:cNvPicPr>
            <a:picLocks noChangeAspect="1"/>
          </p:cNvPicPr>
          <p:nvPr/>
        </p:nvPicPr>
        <p:blipFill>
          <a:blip r:embed="rId3"/>
          <a:stretch>
            <a:fillRect/>
          </a:stretch>
        </p:blipFill>
        <p:spPr>
          <a:xfrm>
            <a:off x="1038225" y="1452562"/>
            <a:ext cx="7067550" cy="3952875"/>
          </a:xfrm>
          <a:prstGeom prst="rect">
            <a:avLst/>
          </a:prstGeom>
        </p:spPr>
      </p:pic>
    </p:spTree>
    <p:extLst>
      <p:ext uri="{BB962C8B-B14F-4D97-AF65-F5344CB8AC3E}">
        <p14:creationId xmlns:p14="http://schemas.microsoft.com/office/powerpoint/2010/main" val="193225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2166954" y="126250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Tree>
    <p:extLst>
      <p:ext uri="{BB962C8B-B14F-4D97-AF65-F5344CB8AC3E}">
        <p14:creationId xmlns:p14="http://schemas.microsoft.com/office/powerpoint/2010/main" val="242783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extLst>
              <p:ext uri="{D42A27DB-BD31-4B8C-83A1-F6EECF244321}">
                <p14:modId xmlns:p14="http://schemas.microsoft.com/office/powerpoint/2010/main" val="2681961529"/>
              </p:ext>
            </p:extLst>
          </p:nvPr>
        </p:nvGraphicFramePr>
        <p:xfrm>
          <a:off x="431800" y="1280585"/>
          <a:ext cx="8280400" cy="4576264"/>
        </p:xfrm>
        <a:graphic>
          <a:graphicData uri="http://schemas.openxmlformats.org/drawingml/2006/table">
            <a:tbl>
              <a:tblPr firstRow="1" bandRow="1">
                <a:tableStyleId>{E8B1032C-EA38-4F05-BA0D-38AFFFC7BED3}</a:tableStyleId>
              </a:tblPr>
              <a:tblGrid>
                <a:gridCol w="2750312">
                  <a:extLst>
                    <a:ext uri="{9D8B030D-6E8A-4147-A177-3AD203B41FA5}">
                      <a16:colId xmlns:a16="http://schemas.microsoft.com/office/drawing/2014/main" val="1671736397"/>
                    </a:ext>
                  </a:extLst>
                </a:gridCol>
                <a:gridCol w="5530088">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3"/>
                        </a:rPr>
                        <a:t>www.scotlgpsmember.org</a:t>
                      </a:r>
                      <a:r>
                        <a:rPr lang="en-GB" dirty="0">
                          <a:latin typeface="Nunito" pitchFamily="2" charset="0"/>
                        </a:rPr>
                        <a:t> </a:t>
                      </a: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latin typeface="Nunito" pitchFamily="2" charset="0"/>
                        </a:rPr>
                        <a:t>Pension fund website</a:t>
                      </a:r>
                    </a:p>
                  </a:txBody>
                  <a:tcPr/>
                </a:tc>
                <a:tc>
                  <a:txBody>
                    <a:bodyPr/>
                    <a:lstStyle/>
                    <a:p>
                      <a:r>
                        <a:rPr lang="en-GB" b="1" dirty="0">
                          <a:latin typeface="Nunito" pitchFamily="2" charset="0"/>
                          <a:hlinkClick r:id="rId4"/>
                        </a:rPr>
                        <a:t>www.highlandpensionfund.org</a:t>
                      </a:r>
                      <a:r>
                        <a:rPr lang="en-GB" b="1" dirty="0">
                          <a:latin typeface="Nunito" pitchFamily="2" charset="0"/>
                        </a:rPr>
                        <a:t> </a:t>
                      </a:r>
                    </a:p>
                    <a:p>
                      <a:r>
                        <a:rPr lang="en-GB" dirty="0">
                          <a:latin typeface="Nunito" pitchFamily="2" charset="0"/>
                        </a:rPr>
                        <a:t>Guides, factsheets, policies, Annual reports, Investments</a:t>
                      </a:r>
                    </a:p>
                  </a:txBody>
                  <a:tcPr/>
                </a:tc>
                <a:extLst>
                  <a:ext uri="{0D108BD9-81ED-4DB2-BD59-A6C34878D82A}">
                    <a16:rowId xmlns:a16="http://schemas.microsoft.com/office/drawing/2014/main" val="3234298998"/>
                  </a:ext>
                </a:extLst>
              </a:tr>
              <a:tr h="405783">
                <a:tc>
                  <a:txBody>
                    <a:bodyPr/>
                    <a:lstStyle/>
                    <a:p>
                      <a:r>
                        <a:rPr lang="en-GB" b="1" dirty="0">
                          <a:latin typeface="Nunito" pitchFamily="2" charset="0"/>
                        </a:rPr>
                        <a:t>Member portal</a:t>
                      </a:r>
                    </a:p>
                  </a:txBody>
                  <a:tcPr/>
                </a:tc>
                <a:tc>
                  <a:txBody>
                    <a:bodyPr/>
                    <a:lstStyle/>
                    <a:p>
                      <a:r>
                        <a:rPr lang="en-GB" sz="1700" b="1" dirty="0">
                          <a:hlinkClick r:id="rId5"/>
                        </a:rPr>
                        <a:t>https://highlandpensionfund.mypensiondetails.co.uk/login</a:t>
                      </a:r>
                      <a:endParaRPr lang="en-GB" sz="1700" b="1" dirty="0"/>
                    </a:p>
                    <a:p>
                      <a:r>
                        <a:rPr lang="en-GB" sz="1700" dirty="0">
                          <a:latin typeface="Nunito" pitchFamily="2" charset="0"/>
                        </a:rPr>
                        <a:t>Access member forms, view annual pension statement, use the benefit calculators and retirement planning tools, update beneficiary details... And more!</a:t>
                      </a:r>
                    </a:p>
                  </a:txBody>
                  <a:tcPr/>
                </a:tc>
                <a:extLst>
                  <a:ext uri="{0D108BD9-81ED-4DB2-BD59-A6C34878D82A}">
                    <a16:rowId xmlns:a16="http://schemas.microsoft.com/office/drawing/2014/main" val="4126933688"/>
                  </a:ext>
                </a:extLst>
              </a:tr>
              <a:tr h="405783">
                <a:tc>
                  <a:txBody>
                    <a:bodyPr/>
                    <a:lstStyle/>
                    <a:p>
                      <a:r>
                        <a:rPr lang="en-GB" b="1" dirty="0">
                          <a:latin typeface="Nunito" pitchFamily="2" charset="0"/>
                        </a:rPr>
                        <a:t>Contact the fund</a:t>
                      </a:r>
                    </a:p>
                  </a:txBody>
                  <a:tcPr/>
                </a:tc>
                <a:tc>
                  <a:txBody>
                    <a:bodyPr/>
                    <a:lstStyle/>
                    <a:p>
                      <a:r>
                        <a:rPr lang="en-GB" sz="1700" dirty="0">
                          <a:latin typeface="Nunito" pitchFamily="2" charset="0"/>
                        </a:rPr>
                        <a:t>Email: mypension@highland.gov.uk</a:t>
                      </a:r>
                    </a:p>
                    <a:p>
                      <a:r>
                        <a:rPr lang="en-GB" sz="1700" dirty="0">
                          <a:latin typeface="Nunito" pitchFamily="2" charset="0"/>
                        </a:rPr>
                        <a:t>Phone: 01463 702441</a:t>
                      </a:r>
                    </a:p>
                    <a:p>
                      <a:r>
                        <a:rPr lang="en-GB" sz="1700" dirty="0">
                          <a:latin typeface="Nunito" pitchFamily="2" charset="0"/>
                        </a:rPr>
                        <a:t>Write to: The Pension Fund Manager, Highland Pension Fund, Glenurquhart Road, Inverness, IV3 5NX</a:t>
                      </a: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Tree>
    <p:extLst>
      <p:ext uri="{BB962C8B-B14F-4D97-AF65-F5344CB8AC3E}">
        <p14:creationId xmlns:p14="http://schemas.microsoft.com/office/powerpoint/2010/main" val="39511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008248" cy="1469039"/>
            <a:chOff x="2175444" y="2709367"/>
            <a:chExt cx="3008248" cy="1469039"/>
          </a:xfrm>
        </p:grpSpPr>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5" name="TextBox 4">
            <a:extLst>
              <a:ext uri="{FF2B5EF4-FFF2-40B4-BE49-F238E27FC236}">
                <a16:creationId xmlns:a16="http://schemas.microsoft.com/office/drawing/2014/main" id="{CDBB1F6F-EC91-08D6-DFEC-6B6B234C82EE}"/>
              </a:ext>
            </a:extLst>
          </p:cNvPr>
          <p:cNvSpPr txBox="1"/>
          <p:nvPr/>
        </p:nvSpPr>
        <p:spPr>
          <a:xfrm>
            <a:off x="4572000" y="1614973"/>
            <a:ext cx="4172420" cy="4070345"/>
          </a:xfrm>
          <a:prstGeom prst="rect">
            <a:avLst/>
          </a:prstGeom>
          <a:noFill/>
        </p:spPr>
        <p:txBody>
          <a:bodyPr wrap="square">
            <a:spAutoFit/>
          </a:bodyPr>
          <a:lstStyle/>
          <a:p>
            <a:pPr marL="288000" indent="-288000">
              <a:spcAft>
                <a:spcPts val="1700"/>
              </a:spcAft>
              <a:buFont typeface="Arial" panose="020B0604020202020204" pitchFamily="34" charset="0"/>
              <a:buChar char="•"/>
            </a:pPr>
            <a:r>
              <a:rPr lang="en-GB" sz="2200" dirty="0"/>
              <a:t>11 funds administer the Local Government Pension Scheme locally across Scotland</a:t>
            </a:r>
          </a:p>
          <a:p>
            <a:pPr marL="288000" indent="-288000">
              <a:spcAft>
                <a:spcPts val="1700"/>
              </a:spcAft>
              <a:buFont typeface="Arial" panose="020B0604020202020204" pitchFamily="34" charset="0"/>
              <a:buChar char="•"/>
            </a:pPr>
            <a:r>
              <a:rPr lang="en-GB" sz="2200" dirty="0"/>
              <a:t>The same LGPS regulations cover them all and are made by SPPA</a:t>
            </a:r>
          </a:p>
          <a:p>
            <a:pPr marL="288000" indent="-288000">
              <a:spcAft>
                <a:spcPts val="1700"/>
              </a:spcAft>
              <a:buFont typeface="Arial" panose="020B0604020202020204" pitchFamily="34" charset="0"/>
              <a:buChar char="•"/>
            </a:pPr>
            <a:r>
              <a:rPr lang="en-GB" sz="2200" dirty="0"/>
              <a:t>The Administering authority for Highland Pension Fund is         The Highland Council</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71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429105" cy="2921942"/>
            <a:chOff x="2175444" y="2709367"/>
            <a:chExt cx="3429105" cy="2921942"/>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75000"/>
                    </a:schemeClr>
                  </a:solidFill>
                  <a:latin typeface="Nunito" pitchFamily="2" charset="0"/>
                  <a:cs typeface="Times New Roman" panose="02020603050405020304" pitchFamily="18" charset="0"/>
                </a:rPr>
                <a:t>One national scheme</a:t>
              </a:r>
              <a:endParaRPr lang="en-IN" dirty="0">
                <a:solidFill>
                  <a:schemeClr val="bg1">
                    <a:lumMod val="75000"/>
                  </a:schemeClr>
                </a:solidFill>
              </a:endParaRPr>
            </a:p>
          </p:txBody>
        </p:sp>
      </p:grpSp>
      <p:sp>
        <p:nvSpPr>
          <p:cNvPr id="5" name="TextBox 4">
            <a:extLst>
              <a:ext uri="{FF2B5EF4-FFF2-40B4-BE49-F238E27FC236}">
                <a16:creationId xmlns:a16="http://schemas.microsoft.com/office/drawing/2014/main" id="{6C1A22FF-1662-B75B-137D-DEBD6E593285}"/>
              </a:ext>
            </a:extLst>
          </p:cNvPr>
          <p:cNvSpPr txBox="1"/>
          <p:nvPr/>
        </p:nvSpPr>
        <p:spPr>
          <a:xfrm>
            <a:off x="4572000" y="1614973"/>
            <a:ext cx="4172420" cy="4093428"/>
          </a:xfrm>
          <a:prstGeom prst="rect">
            <a:avLst/>
          </a:prstGeom>
          <a:noFill/>
        </p:spPr>
        <p:txBody>
          <a:bodyPr wrap="square">
            <a:spAutoFit/>
          </a:bodyPr>
          <a:lstStyle/>
          <a:p>
            <a:pPr marL="285750" indent="-285750">
              <a:buFont typeface="Arial" panose="020B0604020202020204" pitchFamily="34" charset="0"/>
              <a:buChar char="•"/>
            </a:pPr>
            <a:r>
              <a:rPr lang="en-GB" sz="2200" dirty="0"/>
              <a:t>One of the largest pension schemes in the UK</a:t>
            </a:r>
            <a:br>
              <a:rPr lang="en-GB" sz="2200" dirty="0"/>
            </a:br>
            <a:endParaRPr lang="en-GB" sz="2200" dirty="0"/>
          </a:p>
          <a:p>
            <a:pPr marL="285750" indent="-285750">
              <a:buFont typeface="Arial" panose="020B0604020202020204" pitchFamily="34" charset="0"/>
              <a:buChar char="•"/>
            </a:pPr>
            <a:r>
              <a:rPr lang="en-GB" sz="2200" dirty="0"/>
              <a:t>Over 260,000 people paying into the Scheme</a:t>
            </a:r>
            <a:br>
              <a:rPr lang="en-GB" sz="2200" dirty="0"/>
            </a:br>
            <a:endParaRPr lang="en-GB" sz="2200" dirty="0"/>
          </a:p>
          <a:p>
            <a:pPr marL="285750" indent="-285750">
              <a:buFont typeface="Arial" panose="020B0604020202020204" pitchFamily="34" charset="0"/>
              <a:buChar char="•"/>
            </a:pPr>
            <a:r>
              <a:rPr lang="en-GB" sz="2200" dirty="0"/>
              <a:t>Over 200,000 people being paid a pension</a:t>
            </a:r>
            <a:br>
              <a:rPr lang="en-GB" sz="2200" dirty="0"/>
            </a:br>
            <a:endParaRPr lang="en-GB" sz="2200" dirty="0"/>
          </a:p>
          <a:p>
            <a:pPr marL="285750" indent="-285750">
              <a:buFont typeface="Arial" panose="020B0604020202020204" pitchFamily="34" charset="0"/>
              <a:buChar char="•"/>
            </a:pPr>
            <a:r>
              <a:rPr lang="en-GB" sz="2200" dirty="0"/>
              <a:t>170,000 people have a pension they have not yet taken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4612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82250" y="1675734"/>
            <a:ext cx="3437595" cy="4155025"/>
            <a:chOff x="2166954" y="1476284"/>
            <a:chExt cx="3437595" cy="4155025"/>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2166954" y="1476284"/>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5" name="TextBox 4">
            <a:extLst>
              <a:ext uri="{FF2B5EF4-FFF2-40B4-BE49-F238E27FC236}">
                <a16:creationId xmlns:a16="http://schemas.microsoft.com/office/drawing/2014/main" id="{0AEF98C5-7C5F-C413-3789-1C9D68018C39}"/>
              </a:ext>
            </a:extLst>
          </p:cNvPr>
          <p:cNvSpPr txBox="1"/>
          <p:nvPr/>
        </p:nvSpPr>
        <p:spPr>
          <a:xfrm>
            <a:off x="4436820" y="1614973"/>
            <a:ext cx="4307600" cy="3754874"/>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each year based on your pensionable pay</a:t>
            </a:r>
            <a:br>
              <a:rPr lang="en-GB" sz="2200" dirty="0"/>
            </a:br>
            <a:endParaRPr lang="en-GB" sz="2200" dirty="0"/>
          </a:p>
          <a:p>
            <a:pPr marL="285750" indent="-285750">
              <a:buFont typeface="Arial" panose="020B0604020202020204" pitchFamily="34" charset="0"/>
              <a:buChar char="•"/>
            </a:pPr>
            <a:r>
              <a:rPr lang="en-GB" sz="2200" dirty="0"/>
              <a:t>Your pension is guaranteed by law and not linked to investment markets</a:t>
            </a:r>
            <a:br>
              <a:rPr lang="en-GB" sz="2200" dirty="0"/>
            </a:br>
            <a:endParaRPr lang="en-GB" sz="2200" dirty="0"/>
          </a:p>
          <a:p>
            <a:pPr marL="285750" indent="-285750">
              <a:buFont typeface="Arial" panose="020B0604020202020204" pitchFamily="34" charset="0"/>
              <a:buChar char="•"/>
            </a:pPr>
            <a:r>
              <a:rPr lang="en-GB" sz="2200" dirty="0"/>
              <a:t>Both you and your employer contribute towards the cost of your pension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599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3850555" cy="4368800"/>
            <a:chOff x="3813135" y="1244601"/>
            <a:chExt cx="3850555"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Secure guaranteed pension</a:t>
              </a:r>
              <a:endParaRPr lang="en-IN" sz="1600" b="1" dirty="0">
                <a:solidFill>
                  <a:schemeClr val="bg1">
                    <a:lumMod val="95000"/>
                  </a:schemeClr>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66" name="TextBox 65">
            <a:extLst>
              <a:ext uri="{FF2B5EF4-FFF2-40B4-BE49-F238E27FC236}">
                <a16:creationId xmlns:a16="http://schemas.microsoft.com/office/drawing/2014/main" id="{D9DA1243-C639-4625-A3D7-62A85539971F}"/>
              </a:ext>
            </a:extLst>
          </p:cNvPr>
          <p:cNvSpPr txBox="1"/>
          <p:nvPr/>
        </p:nvSpPr>
        <p:spPr>
          <a:xfrm>
            <a:off x="4849780" y="1332584"/>
            <a:ext cx="3770976" cy="3816429"/>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on a Career Average basis</a:t>
            </a:r>
            <a:br>
              <a:rPr lang="en-GB" sz="2200" dirty="0"/>
            </a:br>
            <a:endParaRPr lang="en-GB" sz="2200" dirty="0"/>
          </a:p>
          <a:p>
            <a:pPr marL="285750" indent="-285750">
              <a:buFont typeface="Arial" panose="020B0604020202020204" pitchFamily="34" charset="0"/>
              <a:buChar char="•"/>
            </a:pPr>
            <a:r>
              <a:rPr lang="en-GB" sz="2200" dirty="0"/>
              <a:t>Each year 1/49th of your pensionable pay is added to your pension account</a:t>
            </a:r>
            <a:br>
              <a:rPr lang="en-GB" sz="2200" dirty="0"/>
            </a:br>
            <a:endParaRPr lang="en-GB" sz="2200" dirty="0"/>
          </a:p>
          <a:p>
            <a:pPr marL="285750" indent="-285750">
              <a:buFont typeface="Arial" panose="020B0604020202020204" pitchFamily="34" charset="0"/>
              <a:buChar char="•"/>
            </a:pPr>
            <a:r>
              <a:rPr lang="en-GB" sz="2200" dirty="0"/>
              <a:t>Your pension at retirement is the amount in your pension account plus increases for the cost of living </a:t>
            </a:r>
          </a:p>
        </p:txBody>
      </p:sp>
    </p:spTree>
    <p:extLst>
      <p:ext uri="{BB962C8B-B14F-4D97-AF65-F5344CB8AC3E}">
        <p14:creationId xmlns:p14="http://schemas.microsoft.com/office/powerpoint/2010/main" val="42268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85000"/>
                  </a:schemeClr>
                </a:solidFill>
              </a:endParaRPr>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4" name="TextBox 3">
            <a:extLst>
              <a:ext uri="{FF2B5EF4-FFF2-40B4-BE49-F238E27FC236}">
                <a16:creationId xmlns:a16="http://schemas.microsoft.com/office/drawing/2014/main" id="{E5A555A9-C7E4-2476-C870-2B5138F6E895}"/>
              </a:ext>
            </a:extLst>
          </p:cNvPr>
          <p:cNvSpPr txBox="1"/>
          <p:nvPr/>
        </p:nvSpPr>
        <p:spPr>
          <a:xfrm>
            <a:off x="4893595" y="1614973"/>
            <a:ext cx="3738678"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is a great way to save for retirement</a:t>
            </a:r>
            <a:br>
              <a:rPr lang="en-GB" sz="2200" dirty="0"/>
            </a:br>
            <a:endParaRPr lang="en-GB" sz="2200" dirty="0"/>
          </a:p>
          <a:p>
            <a:pPr marL="285750" indent="-285750">
              <a:buFont typeface="Arial" panose="020B0604020202020204" pitchFamily="34" charset="0"/>
              <a:buChar char="•"/>
            </a:pPr>
            <a:r>
              <a:rPr lang="en-GB" sz="2200" dirty="0"/>
              <a:t>You receive tax relief on the contributions you pay</a:t>
            </a:r>
            <a:br>
              <a:rPr lang="en-GB" sz="2200" dirty="0"/>
            </a:br>
            <a:endParaRPr lang="en-GB" sz="2200" dirty="0"/>
          </a:p>
          <a:p>
            <a:pPr marL="285750" indent="-285750">
              <a:buFont typeface="Arial" panose="020B0604020202020204" pitchFamily="34" charset="0"/>
              <a:buChar char="•"/>
            </a:pPr>
            <a:r>
              <a:rPr lang="en-GB" sz="2200" dirty="0"/>
              <a:t>You can choose to take a tax-free lump sum when you retire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859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Working</a:t>
            </a:r>
            <a:r>
              <a:rPr lang="en-GB" sz="3200" b="1" dirty="0">
                <a:solidFill>
                  <a:schemeClr val="accent2"/>
                </a:solidFill>
                <a:latin typeface="Nunito" pitchFamily="2" charset="0"/>
                <a:cs typeface="Times New Roman" panose="02020603050405020304" pitchFamily="18" charset="0"/>
              </a:rPr>
              <a:t> out your pension</a:t>
            </a:r>
            <a:endParaRPr lang="en-GB" sz="3200" b="1" dirty="0">
              <a:solidFill>
                <a:schemeClr val="accent2"/>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799" y="2105782"/>
            <a:ext cx="8378825" cy="2385268"/>
          </a:xfrm>
          <a:prstGeom prst="rect">
            <a:avLst/>
          </a:prstGeom>
          <a:noFill/>
        </p:spPr>
        <p:txBody>
          <a:bodyPr wrap="square" rtlCol="0">
            <a:spAutoFit/>
          </a:bodyPr>
          <a:lstStyle/>
          <a:p>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p:txBody>
      </p:sp>
      <p:graphicFrame>
        <p:nvGraphicFramePr>
          <p:cNvPr id="6" name="Diagram 5">
            <a:extLst>
              <a:ext uri="{FF2B5EF4-FFF2-40B4-BE49-F238E27FC236}">
                <a16:creationId xmlns:a16="http://schemas.microsoft.com/office/drawing/2014/main" id="{ACECFC78-FABE-C41F-1930-1441DC54095A}"/>
              </a:ext>
            </a:extLst>
          </p:cNvPr>
          <p:cNvGraphicFramePr/>
          <p:nvPr>
            <p:extLst>
              <p:ext uri="{D42A27DB-BD31-4B8C-83A1-F6EECF244321}">
                <p14:modId xmlns:p14="http://schemas.microsoft.com/office/powerpoint/2010/main" val="1788880733"/>
              </p:ext>
            </p:extLst>
          </p:nvPr>
        </p:nvGraphicFramePr>
        <p:xfrm>
          <a:off x="557211" y="1280347"/>
          <a:ext cx="7940403" cy="409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9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Props1.xml><?xml version="1.0" encoding="utf-8"?>
<ds:datastoreItem xmlns:ds="http://schemas.openxmlformats.org/officeDocument/2006/customXml" ds:itemID="{F890620A-A8C6-43C0-9740-0E1C5A841307}">
  <ds:schemaRefs>
    <ds:schemaRef ds:uri="http://schemas.microsoft.com/sharepoint/v3/contenttype/forms"/>
  </ds:schemaRefs>
</ds:datastoreItem>
</file>

<file path=customXml/itemProps2.xml><?xml version="1.0" encoding="utf-8"?>
<ds:datastoreItem xmlns:ds="http://schemas.openxmlformats.org/officeDocument/2006/customXml" ds:itemID="{A4B36D8D-FDCF-4665-8A59-798379E9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408</TotalTime>
  <Words>4318</Words>
  <Application>Microsoft Office PowerPoint</Application>
  <PresentationFormat>On-screen Show (4:3)</PresentationFormat>
  <Paragraphs>522</Paragraphs>
  <Slides>30</Slides>
  <Notes>30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Franklin Gothic Book</vt:lpstr>
      <vt:lpstr>Franklin Gothic Medium</vt:lpstr>
      <vt:lpstr>Geneva</vt:lpstr>
      <vt:lpstr>GothamNarrow-Bold</vt:lpstr>
      <vt:lpstr>GothamNarrow-Book</vt:lpstr>
      <vt:lpstr>Nunito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Lindsay Junor (Highland Pension Fund)</cp:lastModifiedBy>
  <cp:revision>58</cp:revision>
  <dcterms:created xsi:type="dcterms:W3CDTF">2024-04-19T11:53:42Z</dcterms:created>
  <dcterms:modified xsi:type="dcterms:W3CDTF">2025-08-13T14:59:43Z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ContentTypeId">
    <vt:lpwstr>0x010100197975E344276F4A8689D4A7054B0E58</vt:lpwstr>
  </property>
  <property fmtid="{D5CDD505-2E9C-101B-9397-08002B2CF9AE}" pid="10" name="MediaServiceImageTags">
    <vt:lpwstr/>
  </property>
</Properties>
</file>